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6"/>
    <p:sldMasterId id="2147483685" r:id="rId7"/>
    <p:sldMasterId id="2147483697" r:id="rId8"/>
  </p:sldMasterIdLst>
  <p:notesMasterIdLst>
    <p:notesMasterId r:id="rId69"/>
  </p:notesMasterIdLst>
  <p:handoutMasterIdLst>
    <p:handoutMasterId r:id="rId70"/>
  </p:handoutMasterIdLst>
  <p:sldIdLst>
    <p:sldId id="268" r:id="rId9"/>
    <p:sldId id="285" r:id="rId10"/>
    <p:sldId id="339" r:id="rId11"/>
    <p:sldId id="283" r:id="rId12"/>
    <p:sldId id="318" r:id="rId13"/>
    <p:sldId id="329" r:id="rId14"/>
    <p:sldId id="355" r:id="rId15"/>
    <p:sldId id="356" r:id="rId16"/>
    <p:sldId id="357" r:id="rId17"/>
    <p:sldId id="358" r:id="rId18"/>
    <p:sldId id="333" r:id="rId19"/>
    <p:sldId id="336" r:id="rId20"/>
    <p:sldId id="331" r:id="rId21"/>
    <p:sldId id="291" r:id="rId22"/>
    <p:sldId id="279" r:id="rId23"/>
    <p:sldId id="278" r:id="rId24"/>
    <p:sldId id="258" r:id="rId25"/>
    <p:sldId id="293" r:id="rId26"/>
    <p:sldId id="354" r:id="rId27"/>
    <p:sldId id="299" r:id="rId28"/>
    <p:sldId id="295" r:id="rId29"/>
    <p:sldId id="359" r:id="rId30"/>
    <p:sldId id="296" r:id="rId31"/>
    <p:sldId id="282" r:id="rId32"/>
    <p:sldId id="304" r:id="rId33"/>
    <p:sldId id="300" r:id="rId34"/>
    <p:sldId id="305" r:id="rId35"/>
    <p:sldId id="306" r:id="rId36"/>
    <p:sldId id="301" r:id="rId37"/>
    <p:sldId id="302" r:id="rId38"/>
    <p:sldId id="309" r:id="rId39"/>
    <p:sldId id="350" r:id="rId40"/>
    <p:sldId id="352" r:id="rId41"/>
    <p:sldId id="361" r:id="rId42"/>
    <p:sldId id="310" r:id="rId43"/>
    <p:sldId id="341" r:id="rId44"/>
    <p:sldId id="344" r:id="rId45"/>
    <p:sldId id="343" r:id="rId46"/>
    <p:sldId id="311" r:id="rId47"/>
    <p:sldId id="314" r:id="rId48"/>
    <p:sldId id="315" r:id="rId49"/>
    <p:sldId id="316" r:id="rId50"/>
    <p:sldId id="346" r:id="rId51"/>
    <p:sldId id="345" r:id="rId52"/>
    <p:sldId id="347" r:id="rId53"/>
    <p:sldId id="319" r:id="rId54"/>
    <p:sldId id="320" r:id="rId55"/>
    <p:sldId id="321" r:id="rId56"/>
    <p:sldId id="322" r:id="rId57"/>
    <p:sldId id="353" r:id="rId58"/>
    <p:sldId id="348" r:id="rId59"/>
    <p:sldId id="325" r:id="rId60"/>
    <p:sldId id="324" r:id="rId61"/>
    <p:sldId id="328" r:id="rId62"/>
    <p:sldId id="327" r:id="rId63"/>
    <p:sldId id="349" r:id="rId64"/>
    <p:sldId id="360" r:id="rId65"/>
    <p:sldId id="337" r:id="rId66"/>
    <p:sldId id="303" r:id="rId67"/>
    <p:sldId id="308" r:id="rId68"/>
  </p:sldIdLst>
  <p:sldSz cx="9144000" cy="5143500" type="screen16x9"/>
  <p:notesSz cx="9296400" cy="7010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336"/>
    <a:srgbClr val="00E296"/>
    <a:srgbClr val="005F4B"/>
    <a:srgbClr val="93EB20"/>
    <a:srgbClr val="9D9D9C"/>
    <a:srgbClr val="180813"/>
    <a:srgbClr val="00B492"/>
    <a:srgbClr val="54B9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51FFA2-7D45-4AB9-B695-517F80033BC1}" v="65" dt="2019-11-26T12:10:47.766"/>
  </p1510:revLst>
</p1510:revInfo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310" autoAdjust="0"/>
  </p:normalViewPr>
  <p:slideViewPr>
    <p:cSldViewPr snapToGrid="0" showGuides="1">
      <p:cViewPr varScale="1">
        <p:scale>
          <a:sx n="117" d="100"/>
          <a:sy n="117" d="100"/>
        </p:scale>
        <p:origin x="1416" y="1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125" d="100"/>
          <a:sy n="125" d="100"/>
        </p:scale>
        <p:origin x="19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76" Type="http://schemas.microsoft.com/office/2015/10/relationships/revisionInfo" Target="revisionInfo.xml"/><Relationship Id="rId7" Type="http://schemas.openxmlformats.org/officeDocument/2006/relationships/slideMaster" Target="slideMasters/slideMaster2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slide" Target="slides/slide53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notesMaster" Target="notesMasters/notesMaster1.xml"/><Relationship Id="rId8" Type="http://schemas.openxmlformats.org/officeDocument/2006/relationships/slideMaster" Target="slideMasters/slideMaster3.xml"/><Relationship Id="rId51" Type="http://schemas.openxmlformats.org/officeDocument/2006/relationships/slide" Target="slides/slide43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handoutMaster" Target="handoutMasters/handoutMaster1.xml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ладимир Рогожин" userId="0095f81e584adc11" providerId="LiveId" clId="{64678A36-7DAA-462F-9B48-6A48E565A2B1}"/>
  </pc:docChgLst>
  <pc:docChgLst>
    <pc:chgData name="Владимир Рогожин" userId="0095f81e584adc11" providerId="LiveId" clId="{EC51FFA2-7D45-4AB9-B695-517F80033BC1}"/>
    <pc:docChg chg="custSel addSld modSld sldOrd">
      <pc:chgData name="Владимир Рогожин" userId="0095f81e584adc11" providerId="LiveId" clId="{EC51FFA2-7D45-4AB9-B695-517F80033BC1}" dt="2019-11-26T12:10:47.766" v="1081"/>
      <pc:docMkLst>
        <pc:docMk/>
      </pc:docMkLst>
      <pc:sldChg chg="modSp">
        <pc:chgData name="Владимир Рогожин" userId="0095f81e584adc11" providerId="LiveId" clId="{EC51FFA2-7D45-4AB9-B695-517F80033BC1}" dt="2019-10-30T11:54:04.411" v="360" actId="20577"/>
        <pc:sldMkLst>
          <pc:docMk/>
          <pc:sldMk cId="3879983968" sldId="316"/>
        </pc:sldMkLst>
        <pc:spChg chg="mod">
          <ac:chgData name="Владимир Рогожин" userId="0095f81e584adc11" providerId="LiveId" clId="{EC51FFA2-7D45-4AB9-B695-517F80033BC1}" dt="2019-10-30T11:54:04.411" v="360" actId="20577"/>
          <ac:spMkLst>
            <pc:docMk/>
            <pc:sldMk cId="3879983968" sldId="316"/>
            <ac:spMk id="3" creationId="{199FB18B-73C6-4FE1-82AB-A7814C4ADF50}"/>
          </ac:spMkLst>
        </pc:spChg>
      </pc:sldChg>
      <pc:sldChg chg="modNotesTx">
        <pc:chgData name="Владимир Рогожин" userId="0095f81e584adc11" providerId="LiveId" clId="{EC51FFA2-7D45-4AB9-B695-517F80033BC1}" dt="2019-10-30T11:43:13.033" v="337" actId="20577"/>
        <pc:sldMkLst>
          <pc:docMk/>
          <pc:sldMk cId="3216247346" sldId="327"/>
        </pc:sldMkLst>
      </pc:sldChg>
      <pc:sldChg chg="ord modNotesTx">
        <pc:chgData name="Владимир Рогожин" userId="0095f81e584adc11" providerId="LiveId" clId="{EC51FFA2-7D45-4AB9-B695-517F80033BC1}" dt="2019-11-18T16:14:39.562" v="438" actId="20577"/>
        <pc:sldMkLst>
          <pc:docMk/>
          <pc:sldMk cId="119264402" sldId="333"/>
        </pc:sldMkLst>
      </pc:sldChg>
      <pc:sldChg chg="addSp delSp modSp add ord modNotesTx">
        <pc:chgData name="Владимир Рогожин" userId="0095f81e584adc11" providerId="LiveId" clId="{EC51FFA2-7D45-4AB9-B695-517F80033BC1}" dt="2019-11-19T16:15:44.045" v="994" actId="6549"/>
        <pc:sldMkLst>
          <pc:docMk/>
          <pc:sldMk cId="1296794321" sldId="348"/>
        </pc:sldMkLst>
        <pc:spChg chg="del mod">
          <ac:chgData name="Владимир Рогожин" userId="0095f81e584adc11" providerId="LiveId" clId="{EC51FFA2-7D45-4AB9-B695-517F80033BC1}" dt="2019-11-19T15:30:01.970" v="758"/>
          <ac:spMkLst>
            <pc:docMk/>
            <pc:sldMk cId="1296794321" sldId="348"/>
            <ac:spMk id="2" creationId="{33985D3F-873E-40ED-BDA1-3A633AAA19B7}"/>
          </ac:spMkLst>
        </pc:spChg>
        <pc:spChg chg="add del mod">
          <ac:chgData name="Владимир Рогожин" userId="0095f81e584adc11" providerId="LiveId" clId="{EC51FFA2-7D45-4AB9-B695-517F80033BC1}" dt="2019-10-30T07:59:57.117" v="49" actId="20577"/>
          <ac:spMkLst>
            <pc:docMk/>
            <pc:sldMk cId="1296794321" sldId="348"/>
            <ac:spMk id="3" creationId="{28A22FCD-6CA8-461B-A0BB-4C6E01C4B4D0}"/>
          </ac:spMkLst>
        </pc:spChg>
        <pc:spChg chg="add del">
          <ac:chgData name="Владимир Рогожин" userId="0095f81e584adc11" providerId="LiveId" clId="{EC51FFA2-7D45-4AB9-B695-517F80033BC1}" dt="2019-10-30T07:59:44.906" v="26"/>
          <ac:spMkLst>
            <pc:docMk/>
            <pc:sldMk cId="1296794321" sldId="348"/>
            <ac:spMk id="4" creationId="{CC8DE08A-2D80-4F9E-98B8-9146409A8878}"/>
          </ac:spMkLst>
        </pc:spChg>
        <pc:spChg chg="add mod">
          <ac:chgData name="Владимир Рогожин" userId="0095f81e584adc11" providerId="LiveId" clId="{EC51FFA2-7D45-4AB9-B695-517F80033BC1}" dt="2019-11-19T16:13:19.809" v="788" actId="403"/>
          <ac:spMkLst>
            <pc:docMk/>
            <pc:sldMk cId="1296794321" sldId="348"/>
            <ac:spMk id="6" creationId="{F9F04731-9561-4264-B80C-A46116077CB3}"/>
          </ac:spMkLst>
        </pc:spChg>
        <pc:picChg chg="add del mod">
          <ac:chgData name="Владимир Рогожин" userId="0095f81e584adc11" providerId="LiveId" clId="{EC51FFA2-7D45-4AB9-B695-517F80033BC1}" dt="2019-11-19T15:35:22.833" v="760" actId="478"/>
          <ac:picMkLst>
            <pc:docMk/>
            <pc:sldMk cId="1296794321" sldId="348"/>
            <ac:picMk id="4" creationId="{A38145AD-2222-4045-AD8D-2B79A668F5D8}"/>
          </ac:picMkLst>
        </pc:picChg>
      </pc:sldChg>
      <pc:sldChg chg="addSp delSp modSp add modNotesTx">
        <pc:chgData name="Владимир Рогожин" userId="0095f81e584adc11" providerId="LiveId" clId="{EC51FFA2-7D45-4AB9-B695-517F80033BC1}" dt="2019-11-19T17:24:07.490" v="996"/>
        <pc:sldMkLst>
          <pc:docMk/>
          <pc:sldMk cId="2464439186" sldId="349"/>
        </pc:sldMkLst>
        <pc:spChg chg="add del mod">
          <ac:chgData name="Владимир Рогожин" userId="0095f81e584adc11" providerId="LiveId" clId="{EC51FFA2-7D45-4AB9-B695-517F80033BC1}" dt="2019-11-19T17:24:07.490" v="996"/>
          <ac:spMkLst>
            <pc:docMk/>
            <pc:sldMk cId="2464439186" sldId="349"/>
            <ac:spMk id="3" creationId="{4C2CB5CD-2119-42F6-B022-A4A4C1613A1B}"/>
          </ac:spMkLst>
        </pc:spChg>
        <pc:picChg chg="del">
          <ac:chgData name="Владимир Рогожин" userId="0095f81e584adc11" providerId="LiveId" clId="{EC51FFA2-7D45-4AB9-B695-517F80033BC1}" dt="2019-10-30T11:50:26.154" v="340" actId="478"/>
          <ac:picMkLst>
            <pc:docMk/>
            <pc:sldMk cId="2464439186" sldId="349"/>
            <ac:picMk id="4" creationId="{ABE5EB4A-0076-498B-8856-4BF988399FC0}"/>
          </ac:picMkLst>
        </pc:picChg>
        <pc:picChg chg="add">
          <ac:chgData name="Владимир Рогожин" userId="0095f81e584adc11" providerId="LiveId" clId="{EC51FFA2-7D45-4AB9-B695-517F80033BC1}" dt="2019-11-19T17:24:07.490" v="996"/>
          <ac:picMkLst>
            <pc:docMk/>
            <pc:sldMk cId="2464439186" sldId="349"/>
            <ac:picMk id="1026" creationId="{438BE048-C2FB-463F-BC1E-0183B1FFCCF4}"/>
          </ac:picMkLst>
        </pc:picChg>
      </pc:sldChg>
      <pc:sldChg chg="addSp delSp modSp add modNotesTx">
        <pc:chgData name="Владимир Рогожин" userId="0095f81e584adc11" providerId="LiveId" clId="{EC51FFA2-7D45-4AB9-B695-517F80033BC1}" dt="2019-11-26T12:10:47.766" v="1081"/>
        <pc:sldMkLst>
          <pc:docMk/>
          <pc:sldMk cId="2935108482" sldId="354"/>
        </pc:sldMkLst>
        <pc:spChg chg="del">
          <ac:chgData name="Владимир Рогожин" userId="0095f81e584adc11" providerId="LiveId" clId="{EC51FFA2-7D45-4AB9-B695-517F80033BC1}" dt="2019-11-18T06:58:16.524" v="393"/>
          <ac:spMkLst>
            <pc:docMk/>
            <pc:sldMk cId="2935108482" sldId="354"/>
            <ac:spMk id="2" creationId="{5260AB01-0073-467B-912B-5C5EB61D1686}"/>
          </ac:spMkLst>
        </pc:spChg>
        <pc:spChg chg="mod">
          <ac:chgData name="Владимир Рогожин" userId="0095f81e584adc11" providerId="LiveId" clId="{EC51FFA2-7D45-4AB9-B695-517F80033BC1}" dt="2019-11-18T06:57:55.697" v="392" actId="20577"/>
          <ac:spMkLst>
            <pc:docMk/>
            <pc:sldMk cId="2935108482" sldId="354"/>
            <ac:spMk id="3" creationId="{506B25D0-9C65-47F9-9771-D771AD546D0B}"/>
          </ac:spMkLst>
        </pc:spChg>
        <pc:spChg chg="add del mod">
          <ac:chgData name="Владимир Рогожин" userId="0095f81e584adc11" providerId="LiveId" clId="{EC51FFA2-7D45-4AB9-B695-517F80033BC1}" dt="2019-11-26T12:10:47.766" v="1081"/>
          <ac:spMkLst>
            <pc:docMk/>
            <pc:sldMk cId="2935108482" sldId="354"/>
            <ac:spMk id="4" creationId="{216DF96C-08C7-47DB-81A5-9BBCC7D3F685}"/>
          </ac:spMkLst>
        </pc:spChg>
        <pc:spChg chg="add del mod">
          <ac:chgData name="Владимир Рогожин" userId="0095f81e584adc11" providerId="LiveId" clId="{EC51FFA2-7D45-4AB9-B695-517F80033BC1}" dt="2019-11-18T07:06:49.695" v="411"/>
          <ac:spMkLst>
            <pc:docMk/>
            <pc:sldMk cId="2935108482" sldId="354"/>
            <ac:spMk id="7" creationId="{BE2AE129-9583-4F72-8F5B-1B380AF559D0}"/>
          </ac:spMkLst>
        </pc:spChg>
        <pc:spChg chg="add del mod">
          <ac:chgData name="Владимир Рогожин" userId="0095f81e584adc11" providerId="LiveId" clId="{EC51FFA2-7D45-4AB9-B695-517F80033BC1}" dt="2019-11-18T07:07:08.524" v="413"/>
          <ac:spMkLst>
            <pc:docMk/>
            <pc:sldMk cId="2935108482" sldId="354"/>
            <ac:spMk id="10" creationId="{EA162FE2-14C8-470C-94B1-2786A8CA9448}"/>
          </ac:spMkLst>
        </pc:spChg>
        <pc:spChg chg="add del mod">
          <ac:chgData name="Владимир Рогожин" userId="0095f81e584adc11" providerId="LiveId" clId="{EC51FFA2-7D45-4AB9-B695-517F80033BC1}" dt="2019-11-18T07:27:36.733" v="415"/>
          <ac:spMkLst>
            <pc:docMk/>
            <pc:sldMk cId="2935108482" sldId="354"/>
            <ac:spMk id="13" creationId="{0F0CE0A2-BBBB-4C61-BABE-11BFCCAB77EA}"/>
          </ac:spMkLst>
        </pc:spChg>
        <pc:picChg chg="add del mod">
          <ac:chgData name="Владимир Рогожин" userId="0095f81e584adc11" providerId="LiveId" clId="{EC51FFA2-7D45-4AB9-B695-517F80033BC1}" dt="2019-11-18T07:06:48.791" v="410" actId="478"/>
          <ac:picMkLst>
            <pc:docMk/>
            <pc:sldMk cId="2935108482" sldId="354"/>
            <ac:picMk id="4" creationId="{8C4363BF-ADED-4E39-B312-591B1DDA3861}"/>
          </ac:picMkLst>
        </pc:picChg>
        <pc:picChg chg="add del">
          <ac:chgData name="Владимир Рогожин" userId="0095f81e584adc11" providerId="LiveId" clId="{EC51FFA2-7D45-4AB9-B695-517F80033BC1}" dt="2019-11-18T07:06:47.247" v="409" actId="478"/>
          <ac:picMkLst>
            <pc:docMk/>
            <pc:sldMk cId="2935108482" sldId="354"/>
            <ac:picMk id="5" creationId="{6266928D-2488-4BB8-A0D1-357449E981D2}"/>
          </ac:picMkLst>
        </pc:picChg>
        <pc:picChg chg="add mod">
          <ac:chgData name="Владимир Рогожин" userId="0095f81e584adc11" providerId="LiveId" clId="{EC51FFA2-7D45-4AB9-B695-517F80033BC1}" dt="2019-11-26T12:10:47.766" v="1081"/>
          <ac:picMkLst>
            <pc:docMk/>
            <pc:sldMk cId="2935108482" sldId="354"/>
            <ac:picMk id="5" creationId="{ED474445-DDAE-47E1-BE45-7A306E0D290C}"/>
          </ac:picMkLst>
        </pc:picChg>
        <pc:picChg chg="add del mod">
          <ac:chgData name="Владимир Рогожин" userId="0095f81e584adc11" providerId="LiveId" clId="{EC51FFA2-7D45-4AB9-B695-517F80033BC1}" dt="2019-11-18T07:07:06.864" v="412" actId="478"/>
          <ac:picMkLst>
            <pc:docMk/>
            <pc:sldMk cId="2935108482" sldId="354"/>
            <ac:picMk id="8" creationId="{9AB227B4-A708-4839-B333-A937B4C06F57}"/>
          </ac:picMkLst>
        </pc:picChg>
        <pc:picChg chg="add del mod">
          <ac:chgData name="Владимир Рогожин" userId="0095f81e584adc11" providerId="LiveId" clId="{EC51FFA2-7D45-4AB9-B695-517F80033BC1}" dt="2019-11-18T07:27:35.275" v="414" actId="478"/>
          <ac:picMkLst>
            <pc:docMk/>
            <pc:sldMk cId="2935108482" sldId="354"/>
            <ac:picMk id="11" creationId="{7695C465-380C-485B-A936-C8E1F4ABD403}"/>
          </ac:picMkLst>
        </pc:picChg>
        <pc:picChg chg="add del mod">
          <ac:chgData name="Владимир Рогожин" userId="0095f81e584adc11" providerId="LiveId" clId="{EC51FFA2-7D45-4AB9-B695-517F80033BC1}" dt="2019-11-26T12:10:47.047" v="1080" actId="478"/>
          <ac:picMkLst>
            <pc:docMk/>
            <pc:sldMk cId="2935108482" sldId="354"/>
            <ac:picMk id="14" creationId="{98280CF1-BE59-483B-931C-D029C9C0383D}"/>
          </ac:picMkLst>
        </pc:picChg>
      </pc:sldChg>
      <pc:sldChg chg="addSp delSp modSp add">
        <pc:chgData name="Владимир Рогожин" userId="0095f81e584adc11" providerId="LiveId" clId="{EC51FFA2-7D45-4AB9-B695-517F80033BC1}" dt="2019-11-18T16:04:30.245" v="423"/>
        <pc:sldMkLst>
          <pc:docMk/>
          <pc:sldMk cId="1894001844" sldId="355"/>
        </pc:sldMkLst>
        <pc:spChg chg="add del mod">
          <ac:chgData name="Владимир Рогожин" userId="0095f81e584adc11" providerId="LiveId" clId="{EC51FFA2-7D45-4AB9-B695-517F80033BC1}" dt="2019-11-18T16:04:06.484" v="421"/>
          <ac:spMkLst>
            <pc:docMk/>
            <pc:sldMk cId="1894001844" sldId="355"/>
            <ac:spMk id="4" creationId="{8FDB3E98-89D7-4698-AD2B-7E09F0D60B32}"/>
          </ac:spMkLst>
        </pc:spChg>
        <pc:spChg chg="add del mod">
          <ac:chgData name="Владимир Рогожин" userId="0095f81e584adc11" providerId="LiveId" clId="{EC51FFA2-7D45-4AB9-B695-517F80033BC1}" dt="2019-11-18T16:04:30.245" v="423"/>
          <ac:spMkLst>
            <pc:docMk/>
            <pc:sldMk cId="1894001844" sldId="355"/>
            <ac:spMk id="7" creationId="{F63C7D08-51E1-4F24-A71E-475CE0199B8D}"/>
          </ac:spMkLst>
        </pc:spChg>
        <pc:picChg chg="del">
          <ac:chgData name="Владимир Рогожин" userId="0095f81e584adc11" providerId="LiveId" clId="{EC51FFA2-7D45-4AB9-B695-517F80033BC1}" dt="2019-11-18T16:04:01.010" v="420" actId="478"/>
          <ac:picMkLst>
            <pc:docMk/>
            <pc:sldMk cId="1894001844" sldId="355"/>
            <ac:picMk id="3" creationId="{00000000-0000-0000-0000-000000000000}"/>
          </ac:picMkLst>
        </pc:picChg>
        <pc:picChg chg="add del mod">
          <ac:chgData name="Владимир Рогожин" userId="0095f81e584adc11" providerId="LiveId" clId="{EC51FFA2-7D45-4AB9-B695-517F80033BC1}" dt="2019-11-18T16:04:28.333" v="422" actId="478"/>
          <ac:picMkLst>
            <pc:docMk/>
            <pc:sldMk cId="1894001844" sldId="355"/>
            <ac:picMk id="5" creationId="{7055AA5C-C856-47EF-B03E-B88A6E09E3B8}"/>
          </ac:picMkLst>
        </pc:picChg>
        <pc:picChg chg="add mod">
          <ac:chgData name="Владимир Рогожин" userId="0095f81e584adc11" providerId="LiveId" clId="{EC51FFA2-7D45-4AB9-B695-517F80033BC1}" dt="2019-11-18T16:04:30.245" v="423"/>
          <ac:picMkLst>
            <pc:docMk/>
            <pc:sldMk cId="1894001844" sldId="355"/>
            <ac:picMk id="9" creationId="{CC27D71A-278A-4FE2-9C1E-F0EEF1F49E59}"/>
          </ac:picMkLst>
        </pc:picChg>
      </pc:sldChg>
      <pc:sldChg chg="addSp delSp modSp add">
        <pc:chgData name="Владимир Рогожин" userId="0095f81e584adc11" providerId="LiveId" clId="{EC51FFA2-7D45-4AB9-B695-517F80033BC1}" dt="2019-11-18T16:05:54.410" v="427"/>
        <pc:sldMkLst>
          <pc:docMk/>
          <pc:sldMk cId="29320713" sldId="356"/>
        </pc:sldMkLst>
        <pc:spChg chg="add del mod">
          <ac:chgData name="Владимир Рогожин" userId="0095f81e584adc11" providerId="LiveId" clId="{EC51FFA2-7D45-4AB9-B695-517F80033BC1}" dt="2019-11-18T16:05:43.539" v="425"/>
          <ac:spMkLst>
            <pc:docMk/>
            <pc:sldMk cId="29320713" sldId="356"/>
            <ac:spMk id="4" creationId="{DFF74F9E-9E28-4DD3-A420-0A897A44FBFC}"/>
          </ac:spMkLst>
        </pc:spChg>
        <pc:spChg chg="add del mod">
          <ac:chgData name="Владимир Рогожин" userId="0095f81e584adc11" providerId="LiveId" clId="{EC51FFA2-7D45-4AB9-B695-517F80033BC1}" dt="2019-11-18T16:05:54.410" v="427"/>
          <ac:spMkLst>
            <pc:docMk/>
            <pc:sldMk cId="29320713" sldId="356"/>
            <ac:spMk id="7" creationId="{E39FB392-7456-419A-83DC-700BF7E056FF}"/>
          </ac:spMkLst>
        </pc:spChg>
        <pc:picChg chg="del">
          <ac:chgData name="Владимир Рогожин" userId="0095f81e584adc11" providerId="LiveId" clId="{EC51FFA2-7D45-4AB9-B695-517F80033BC1}" dt="2019-11-18T16:05:41.878" v="424" actId="478"/>
          <ac:picMkLst>
            <pc:docMk/>
            <pc:sldMk cId="29320713" sldId="356"/>
            <ac:picMk id="3" creationId="{00000000-0000-0000-0000-000000000000}"/>
          </ac:picMkLst>
        </pc:picChg>
        <pc:picChg chg="add del mod">
          <ac:chgData name="Владимир Рогожин" userId="0095f81e584adc11" providerId="LiveId" clId="{EC51FFA2-7D45-4AB9-B695-517F80033BC1}" dt="2019-11-18T16:05:52.914" v="426" actId="478"/>
          <ac:picMkLst>
            <pc:docMk/>
            <pc:sldMk cId="29320713" sldId="356"/>
            <ac:picMk id="5" creationId="{9067FB08-BF48-460D-B41F-77403B49E6D7}"/>
          </ac:picMkLst>
        </pc:picChg>
        <pc:picChg chg="add mod">
          <ac:chgData name="Владимир Рогожин" userId="0095f81e584adc11" providerId="LiveId" clId="{EC51FFA2-7D45-4AB9-B695-517F80033BC1}" dt="2019-11-18T16:05:54.410" v="427"/>
          <ac:picMkLst>
            <pc:docMk/>
            <pc:sldMk cId="29320713" sldId="356"/>
            <ac:picMk id="9" creationId="{FDC09979-19F2-4A91-96F9-44C51089F171}"/>
          </ac:picMkLst>
        </pc:picChg>
      </pc:sldChg>
      <pc:sldChg chg="addSp delSp modSp add">
        <pc:chgData name="Владимир Рогожин" userId="0095f81e584adc11" providerId="LiveId" clId="{EC51FFA2-7D45-4AB9-B695-517F80033BC1}" dt="2019-11-18T16:06:51.663" v="435"/>
        <pc:sldMkLst>
          <pc:docMk/>
          <pc:sldMk cId="1141663258" sldId="357"/>
        </pc:sldMkLst>
        <pc:spChg chg="add del mod">
          <ac:chgData name="Владимир Рогожин" userId="0095f81e584adc11" providerId="LiveId" clId="{EC51FFA2-7D45-4AB9-B695-517F80033BC1}" dt="2019-11-18T16:06:05.403" v="429"/>
          <ac:spMkLst>
            <pc:docMk/>
            <pc:sldMk cId="1141663258" sldId="357"/>
            <ac:spMk id="4" creationId="{D82A7ED9-ECB1-434A-A32B-4335CA5A1EB8}"/>
          </ac:spMkLst>
        </pc:spChg>
        <pc:spChg chg="add del mod">
          <ac:chgData name="Владимир Рогожин" userId="0095f81e584adc11" providerId="LiveId" clId="{EC51FFA2-7D45-4AB9-B695-517F80033BC1}" dt="2019-11-18T16:06:51.663" v="435"/>
          <ac:spMkLst>
            <pc:docMk/>
            <pc:sldMk cId="1141663258" sldId="357"/>
            <ac:spMk id="7" creationId="{8BDE7711-032D-4275-9F48-193B33EEDA98}"/>
          </ac:spMkLst>
        </pc:spChg>
        <pc:picChg chg="del">
          <ac:chgData name="Владимир Рогожин" userId="0095f81e584adc11" providerId="LiveId" clId="{EC51FFA2-7D45-4AB9-B695-517F80033BC1}" dt="2019-11-18T16:06:01.120" v="428" actId="478"/>
          <ac:picMkLst>
            <pc:docMk/>
            <pc:sldMk cId="1141663258" sldId="357"/>
            <ac:picMk id="3" creationId="{00000000-0000-0000-0000-000000000000}"/>
          </ac:picMkLst>
        </pc:picChg>
        <pc:picChg chg="add del mod">
          <ac:chgData name="Владимир Рогожин" userId="0095f81e584adc11" providerId="LiveId" clId="{EC51FFA2-7D45-4AB9-B695-517F80033BC1}" dt="2019-11-18T16:06:50.670" v="434" actId="478"/>
          <ac:picMkLst>
            <pc:docMk/>
            <pc:sldMk cId="1141663258" sldId="357"/>
            <ac:picMk id="5" creationId="{592212BB-CF74-4883-9B84-23B50407D2F3}"/>
          </ac:picMkLst>
        </pc:picChg>
        <pc:picChg chg="add mod">
          <ac:chgData name="Владимир Рогожин" userId="0095f81e584adc11" providerId="LiveId" clId="{EC51FFA2-7D45-4AB9-B695-517F80033BC1}" dt="2019-11-18T16:06:51.663" v="435"/>
          <ac:picMkLst>
            <pc:docMk/>
            <pc:sldMk cId="1141663258" sldId="357"/>
            <ac:picMk id="9" creationId="{96274EF1-19AA-45AA-A729-CDE01FDDEB73}"/>
          </ac:picMkLst>
        </pc:picChg>
      </pc:sldChg>
      <pc:sldChg chg="addSp delSp modSp add">
        <pc:chgData name="Владимир Рогожин" userId="0095f81e584adc11" providerId="LiveId" clId="{EC51FFA2-7D45-4AB9-B695-517F80033BC1}" dt="2019-11-18T16:06:27.895" v="433"/>
        <pc:sldMkLst>
          <pc:docMk/>
          <pc:sldMk cId="34070020" sldId="358"/>
        </pc:sldMkLst>
        <pc:spChg chg="add del mod">
          <ac:chgData name="Владимир Рогожин" userId="0095f81e584adc11" providerId="LiveId" clId="{EC51FFA2-7D45-4AB9-B695-517F80033BC1}" dt="2019-11-18T16:06:27.895" v="433"/>
          <ac:spMkLst>
            <pc:docMk/>
            <pc:sldMk cId="34070020" sldId="358"/>
            <ac:spMk id="4" creationId="{B200CEA9-2F0F-4F2E-A737-9697D70EBBE3}"/>
          </ac:spMkLst>
        </pc:spChg>
        <pc:picChg chg="del">
          <ac:chgData name="Владимир Рогожин" userId="0095f81e584adc11" providerId="LiveId" clId="{EC51FFA2-7D45-4AB9-B695-517F80033BC1}" dt="2019-11-18T16:06:16.076" v="430" actId="478"/>
          <ac:picMkLst>
            <pc:docMk/>
            <pc:sldMk cId="34070020" sldId="358"/>
            <ac:picMk id="3" creationId="{00000000-0000-0000-0000-000000000000}"/>
          </ac:picMkLst>
        </pc:picChg>
        <pc:picChg chg="add del">
          <ac:chgData name="Владимир Рогожин" userId="0095f81e584adc11" providerId="LiveId" clId="{EC51FFA2-7D45-4AB9-B695-517F80033BC1}" dt="2019-11-18T16:06:26.748" v="432"/>
          <ac:picMkLst>
            <pc:docMk/>
            <pc:sldMk cId="34070020" sldId="358"/>
            <ac:picMk id="6" creationId="{4622EE21-1290-4ED6-9E71-AA885DAC2220}"/>
          </ac:picMkLst>
        </pc:picChg>
        <pc:picChg chg="add">
          <ac:chgData name="Владимир Рогожин" userId="0095f81e584adc11" providerId="LiveId" clId="{EC51FFA2-7D45-4AB9-B695-517F80033BC1}" dt="2019-11-18T16:06:27.895" v="433"/>
          <ac:picMkLst>
            <pc:docMk/>
            <pc:sldMk cId="34070020" sldId="358"/>
            <ac:picMk id="7" creationId="{64100357-704D-4C6E-9571-4B6B06977CA0}"/>
          </ac:picMkLst>
        </pc:picChg>
      </pc:sldChg>
      <pc:sldChg chg="addSp delSp modSp add modNotesTx">
        <pc:chgData name="Владимир Рогожин" userId="0095f81e584adc11" providerId="LiveId" clId="{EC51FFA2-7D45-4AB9-B695-517F80033BC1}" dt="2019-11-26T12:07:53.517" v="1079" actId="20577"/>
        <pc:sldMkLst>
          <pc:docMk/>
          <pc:sldMk cId="903016729" sldId="361"/>
        </pc:sldMkLst>
        <pc:spChg chg="del">
          <ac:chgData name="Владимир Рогожин" userId="0095f81e584adc11" providerId="LiveId" clId="{EC51FFA2-7D45-4AB9-B695-517F80033BC1}" dt="2019-11-26T12:05:15.602" v="998" actId="478"/>
          <ac:spMkLst>
            <pc:docMk/>
            <pc:sldMk cId="903016729" sldId="361"/>
            <ac:spMk id="2" creationId="{00000000-0000-0000-0000-000000000000}"/>
          </ac:spMkLst>
        </pc:spChg>
        <pc:spChg chg="add del mod">
          <ac:chgData name="Владимир Рогожин" userId="0095f81e584adc11" providerId="LiveId" clId="{EC51FFA2-7D45-4AB9-B695-517F80033BC1}" dt="2019-11-26T12:05:27.874" v="999"/>
          <ac:spMkLst>
            <pc:docMk/>
            <pc:sldMk cId="903016729" sldId="361"/>
            <ac:spMk id="4" creationId="{5409A4F6-275D-4688-8974-A5A2476EE6AC}"/>
          </ac:spMkLst>
        </pc:spChg>
        <pc:spChg chg="add del mod">
          <ac:chgData name="Владимир Рогожин" userId="0095f81e584adc11" providerId="LiveId" clId="{EC51FFA2-7D45-4AB9-B695-517F80033BC1}" dt="2019-11-26T12:05:30.470" v="1000" actId="478"/>
          <ac:spMkLst>
            <pc:docMk/>
            <pc:sldMk cId="903016729" sldId="361"/>
            <ac:spMk id="5" creationId="{C4A45B21-635F-4425-9963-D564AEF5955D}"/>
          </ac:spMkLst>
        </pc:spChg>
        <pc:spChg chg="add del mod">
          <ac:chgData name="Владимир Рогожин" userId="0095f81e584adc11" providerId="LiveId" clId="{EC51FFA2-7D45-4AB9-B695-517F80033BC1}" dt="2019-11-26T12:05:51.799" v="1001" actId="931"/>
          <ac:spMkLst>
            <pc:docMk/>
            <pc:sldMk cId="903016729" sldId="361"/>
            <ac:spMk id="6" creationId="{D561F7CE-4990-4163-8E0E-D8152E3A2A01}"/>
          </ac:spMkLst>
        </pc:spChg>
        <pc:picChg chg="add mod">
          <ac:chgData name="Владимир Рогожин" userId="0095f81e584adc11" providerId="LiveId" clId="{EC51FFA2-7D45-4AB9-B695-517F80033BC1}" dt="2019-11-26T12:06:20.936" v="1009" actId="1076"/>
          <ac:picMkLst>
            <pc:docMk/>
            <pc:sldMk cId="903016729" sldId="361"/>
            <ac:picMk id="8" creationId="{C7854CED-7618-4787-9584-1C42D37796F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014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5E99C-BE4E-4355-90D5-0EE3464258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014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E43BF-A41D-4418-A59B-857761317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16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2B9AD4B-8655-4940-A3C2-456FA4D65BFE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50144F6-1F44-484E-96B6-CAB23FCB3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Всем привет. Меня зовут Владимир. Работаю в 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Veeam 3 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года.</a:t>
            </a:r>
          </a:p>
          <a:p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Занимаюсь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Veeam Service Provider Console.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Это продукт для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BaaS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провайдеров. </a:t>
            </a:r>
          </a:p>
          <a:p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Управлялка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9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бекапами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</a:t>
            </a:r>
            <a:r>
              <a:rPr lang="ru-RU" sz="9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биллингом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Сегодня я познакомлю вас с миром реактивного программирования, коснёмся темы реактивных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систем,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немного углубимся в библиотеку 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RX.</a:t>
            </a:r>
          </a:p>
          <a:p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потом будем пример с использованием реактивного программирования на </a:t>
            </a:r>
            <a:r>
              <a:rPr lang="en-US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</a:t>
            </a:r>
            <a:r>
              <a:rPr lang="en-US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WPF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-приложении.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02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Последний недостающий элемент, фундамент на котором стоит всё остальное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то, как элементы реактивной системы взаимодействуют.</a:t>
            </a:r>
          </a:p>
          <a:p>
            <a:pPr rtl="0"/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взаимодействовать они должны, используя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неизменяемые сообщения. </a:t>
            </a:r>
          </a:p>
          <a:p>
            <a:pPr rtl="0"/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факт позволяет гибко управлять процессом обработки. </a:t>
            </a:r>
          </a:p>
          <a:p>
            <a:pPr rtl="0"/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 направить сообщения на обработку одному </a:t>
            </a:r>
            <a:r>
              <a:rPr lang="ru-RU" sz="9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инстансу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или другому, если первый «упал».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61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Реактивная система асинхронна по умолчанию.</a:t>
            </a:r>
          </a:p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система асинхронна и отсутствует разделяемое состояние, </a:t>
            </a:r>
          </a:p>
          <a:p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значит обработка может производится где-то совсем на других мощностях,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например в облаке.</a:t>
            </a:r>
          </a:p>
          <a:p>
            <a:pPr rtl="0"/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Человек, который «изобрёл» ООП, Алан Кей,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предполагал, что в ООП всё будет примерно так же.</a:t>
            </a:r>
          </a:p>
          <a:p>
            <a:pPr rtl="0"/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Объекты сродни живым клеткам, обменивающимся сообщениями. </a:t>
            </a:r>
          </a:p>
          <a:p>
            <a:pPr rtl="0"/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Но, что-то пошло не так…</a:t>
            </a:r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9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Важный момент: система должна быть реактивной от начала и до конца, иначе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ботлнеки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стыках неизбежны.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92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Так с помощью каких инструментов можно построить реактивную систему?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28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/>
              <a:t>Теперь, когда общая теория осталась позади, давайте поговорим об инструментах, которые могут помочь построить реактивную систему.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ru-RU" baseline="0" dirty="0" err="1"/>
              <a:t>Актор</a:t>
            </a:r>
            <a:r>
              <a:rPr lang="ru-RU" baseline="0" dirty="0"/>
              <a:t> – вычислительная единица, которая получает сообщения, и на основе этих данных производящая вычисления. </a:t>
            </a:r>
          </a:p>
          <a:p>
            <a:r>
              <a:rPr lang="ru-RU" baseline="0" dirty="0"/>
              <a:t>Единственный способ для </a:t>
            </a:r>
            <a:r>
              <a:rPr lang="ru-RU" baseline="0" dirty="0" err="1"/>
              <a:t>актора</a:t>
            </a:r>
            <a:r>
              <a:rPr lang="ru-RU" baseline="0" dirty="0"/>
              <a:t> связаться с внешним миром – отправить сообщение.</a:t>
            </a:r>
          </a:p>
          <a:p>
            <a:r>
              <a:rPr lang="ru-RU" baseline="0" dirty="0"/>
              <a:t>Это гораздо больше похоже на </a:t>
            </a:r>
            <a:r>
              <a:rPr lang="en-US" baseline="0" dirty="0"/>
              <a:t>true </a:t>
            </a:r>
            <a:r>
              <a:rPr lang="ru-RU" baseline="0" dirty="0"/>
              <a:t>ООП от Алана </a:t>
            </a:r>
            <a:r>
              <a:rPr lang="ru-RU" baseline="0" dirty="0" err="1"/>
              <a:t>Кея</a:t>
            </a:r>
            <a:r>
              <a:rPr lang="ru-RU" baseline="0" dirty="0"/>
              <a:t>.</a:t>
            </a:r>
            <a:endParaRPr lang="en-US" baseline="0" dirty="0"/>
          </a:p>
          <a:p>
            <a:endParaRPr lang="en-US" baseline="0" dirty="0"/>
          </a:p>
          <a:p>
            <a:r>
              <a:rPr lang="ru-RU" baseline="0" dirty="0" err="1"/>
              <a:t>Стримы</a:t>
            </a:r>
            <a:r>
              <a:rPr lang="ru-RU" baseline="0" dirty="0"/>
              <a:t> – для случаев, когда разные части системы обладают разной пропускной способностью в разное время. </a:t>
            </a:r>
          </a:p>
          <a:p>
            <a:r>
              <a:rPr lang="ru-RU" baseline="0" dirty="0"/>
              <a:t>Эти библиотеки позволяют писать код, который будем сам подбирать оптимальный способ взаимодействия.</a:t>
            </a:r>
          </a:p>
          <a:p>
            <a:endParaRPr lang="ru-RU" baseline="0" dirty="0"/>
          </a:p>
          <a:p>
            <a:r>
              <a:rPr lang="ru-RU" baseline="0" dirty="0"/>
              <a:t>О последней реализации мы поговорим поподробнее немного далее.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96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поподробнее остановимся на одной из реализаций, а именно на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Reactive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extensions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05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Библиотека разработана при участии Эрика Мейера в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/>
              <a:t>Если</a:t>
            </a:r>
            <a:r>
              <a:rPr lang="ru-RU" baseline="0" dirty="0"/>
              <a:t> кто не знает Эрика Мейера…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76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/>
              <a:t>То выглядит вот так.</a:t>
            </a:r>
          </a:p>
          <a:p>
            <a:endParaRPr lang="en-US" baseline="0" dirty="0"/>
          </a:p>
          <a:p>
            <a:r>
              <a:rPr lang="ru-RU" baseline="0" dirty="0"/>
              <a:t>Этот человек</a:t>
            </a:r>
            <a:r>
              <a:rPr lang="en-US" baseline="0" dirty="0"/>
              <a:t> </a:t>
            </a:r>
            <a:r>
              <a:rPr lang="ru-RU" baseline="0" dirty="0"/>
              <a:t>подарил нам </a:t>
            </a:r>
            <a:r>
              <a:rPr lang="en-US" baseline="0" dirty="0"/>
              <a:t>LINQ.</a:t>
            </a:r>
            <a:endParaRPr lang="ru-RU" baseline="0" dirty="0"/>
          </a:p>
          <a:p>
            <a:endParaRPr lang="ru-RU" baseline="0" dirty="0"/>
          </a:p>
          <a:p>
            <a:r>
              <a:rPr lang="ru-RU" baseline="0" dirty="0"/>
              <a:t>Знаменит тем, что топит за функциональное и реактивное программирование, и ещё безумными футболками.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97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Изначально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разработанная под </a:t>
            </a:r>
            <a:r>
              <a:rPr lang="en-US" sz="9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библиотека завоевала бешеную популярность, и была портирована на множество языков программирования. На слайде не полный их список.</a:t>
            </a:r>
          </a:p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в чём же причина такой популярности, учитывая, что концепция не нова?</a:t>
            </a:r>
          </a:p>
          <a:p>
            <a:pPr rtl="0"/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Ответ в декларативном синтаксисе. А там, где декларативные определения, там они короче, понятнее и удобней. Намного сложнее ошибиться.</a:t>
            </a:r>
          </a:p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Но, вернёмся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 реализации на </a:t>
            </a:r>
            <a:r>
              <a:rPr lang="en-US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C#.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23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</a:t>
            </a:r>
            <a:r>
              <a:rPr lang="ru-RU" baseline="0" dirty="0"/>
              <a:t> говорить о месте, которое </a:t>
            </a:r>
            <a:r>
              <a:rPr lang="en-US" baseline="0" dirty="0"/>
              <a:t>RX </a:t>
            </a:r>
            <a:r>
              <a:rPr lang="ru-RU" baseline="0" dirty="0"/>
              <a:t>занимают в языке </a:t>
            </a:r>
            <a:r>
              <a:rPr lang="en-US" baseline="0" dirty="0"/>
              <a:t>C#</a:t>
            </a:r>
            <a:r>
              <a:rPr lang="ru-RU" baseline="0" dirty="0"/>
              <a:t>, можно сказать, что это аналог энумерабла, но работающего наоборот.</a:t>
            </a:r>
          </a:p>
          <a:p>
            <a:endParaRPr lang="ru-RU" baseline="0" dirty="0"/>
          </a:p>
          <a:p>
            <a:r>
              <a:rPr lang="ru-RU" baseline="0" dirty="0"/>
              <a:t>Потребитель не итерирует последовательность, последовательность сама является источником данных. </a:t>
            </a:r>
          </a:p>
          <a:p>
            <a:endParaRPr lang="ru-RU" baseline="0" dirty="0"/>
          </a:p>
          <a:p>
            <a:r>
              <a:rPr lang="ru-RU" baseline="0" dirty="0"/>
              <a:t>Потребителю достаточно подписаться.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0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 для чего же </a:t>
            </a:r>
            <a:r>
              <a:rPr lang="ru-RU" dirty="0" err="1"/>
              <a:t>нужены</a:t>
            </a:r>
            <a:r>
              <a:rPr lang="ru-RU" dirty="0"/>
              <a:t> </a:t>
            </a:r>
            <a:r>
              <a:rPr lang="en-US" dirty="0"/>
              <a:t>RX</a:t>
            </a:r>
            <a:r>
              <a:rPr lang="ru-RU" dirty="0"/>
              <a:t>,</a:t>
            </a:r>
            <a:r>
              <a:rPr lang="ru-RU" baseline="0" dirty="0"/>
              <a:t> если посмотреть на них сквозь призму Реактивного манифеста?</a:t>
            </a:r>
            <a:endParaRPr lang="en-US" dirty="0"/>
          </a:p>
          <a:p>
            <a:endParaRPr lang="en-US" dirty="0"/>
          </a:p>
          <a:p>
            <a:r>
              <a:rPr lang="en-US" dirty="0"/>
              <a:t>RX </a:t>
            </a:r>
            <a:r>
              <a:rPr lang="ru-RU" dirty="0"/>
              <a:t>применим для построения систем, основанных на сообщениях в рамках одного процесса, или конкретной машины, если постараться…</a:t>
            </a:r>
          </a:p>
          <a:p>
            <a:endParaRPr lang="ru-RU" dirty="0"/>
          </a:p>
          <a:p>
            <a:r>
              <a:rPr lang="ru-RU" dirty="0"/>
              <a:t>Встроенных механизмов для работы с сетью у него нет.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3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первую очередь давайте разберемся, что же такое реактивное программирование.</a:t>
            </a:r>
            <a:endParaRPr lang="ru-RU" b="0" dirty="0">
              <a:effectLst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88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документации к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Reactive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extensions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C# сказано, что библиотека состоит из 3х больших частей. </a:t>
            </a:r>
          </a:p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их рассмотрим.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53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%</a:t>
            </a:r>
            <a:r>
              <a:rPr lang="ru-RU" dirty="0"/>
              <a:t>Читать</a:t>
            </a:r>
            <a:r>
              <a:rPr lang="ru-RU" baseline="0" dirty="0"/>
              <a:t>, что на слайде</a:t>
            </a:r>
            <a:r>
              <a:rPr lang="en-US" dirty="0"/>
              <a:t>%</a:t>
            </a:r>
            <a:endParaRPr lang="ru-RU" dirty="0"/>
          </a:p>
          <a:p>
            <a:r>
              <a:rPr lang="en-US" sz="900" dirty="0"/>
              <a:t>Subject</a:t>
            </a:r>
            <a:r>
              <a:rPr lang="ru-RU" sz="900" dirty="0"/>
              <a:t> при повседневном</a:t>
            </a:r>
            <a:r>
              <a:rPr lang="ru-RU" sz="900" baseline="0" dirty="0"/>
              <a:t> использовании</a:t>
            </a:r>
            <a:r>
              <a:rPr lang="ru-RU" sz="900" dirty="0"/>
              <a:t> применять</a:t>
            </a:r>
            <a:r>
              <a:rPr lang="ru-RU" sz="900" baseline="0" dirty="0"/>
              <a:t> не рекомендуется. Почему так, расскажу немного позднее.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07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</a:t>
            </a:r>
            <a:r>
              <a:rPr lang="ru-RU" baseline="0" dirty="0"/>
              <a:t> говорить об интерфейсах, то они очень простые.</a:t>
            </a:r>
          </a:p>
          <a:p>
            <a:endParaRPr lang="en-US" baseline="0" dirty="0"/>
          </a:p>
          <a:p>
            <a:r>
              <a:rPr lang="ru-RU" baseline="0" dirty="0" err="1"/>
              <a:t>Обсёрвабл</a:t>
            </a:r>
            <a:r>
              <a:rPr lang="ru-RU" baseline="0" dirty="0"/>
              <a:t> должен давать возможность подписать </a:t>
            </a:r>
            <a:r>
              <a:rPr lang="ru-RU" baseline="0" dirty="0" err="1"/>
              <a:t>обсёрвера</a:t>
            </a:r>
            <a:r>
              <a:rPr lang="ru-RU" baseline="0" dirty="0"/>
              <a:t> на поток сообщений, и вернуть «выключатель» подписки в виде </a:t>
            </a:r>
            <a:r>
              <a:rPr lang="en-US" baseline="0" dirty="0" err="1"/>
              <a:t>IDisposable</a:t>
            </a:r>
            <a:r>
              <a:rPr lang="en-US" baseline="0" dirty="0"/>
              <a:t>.</a:t>
            </a:r>
            <a:endParaRPr lang="ru-RU" baseline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71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err="1"/>
              <a:t>Обсёрвер</a:t>
            </a:r>
            <a:r>
              <a:rPr lang="ru-RU" baseline="0" dirty="0"/>
              <a:t> в свою очередь должен быть готов обработать следующее сообщение в потоке, ошибку, или конец потока.</a:t>
            </a:r>
          </a:p>
          <a:p>
            <a:endParaRPr lang="ru-RU" baseline="0" dirty="0"/>
          </a:p>
          <a:p>
            <a:r>
              <a:rPr lang="ru-RU" baseline="0" dirty="0"/>
              <a:t>Есть масса методов, для создания и тех и других из других сущностей в </a:t>
            </a:r>
            <a:r>
              <a:rPr lang="en-US" baseline="0" dirty="0"/>
              <a:t>.NET’</a:t>
            </a:r>
            <a:r>
              <a:rPr lang="ru-RU" baseline="0" dirty="0"/>
              <a:t>е. Сейчас останавливаться на этом не буду.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70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Перед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тем, как переходить ко 2й большой части библиотеки </a:t>
            </a:r>
            <a:r>
              <a:rPr lang="en-US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 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хочу рассказать вам о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marble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-диаграммах.</a:t>
            </a:r>
            <a:endParaRPr lang="en-US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Они обычно используются для визуализации потоков данных.</a:t>
            </a:r>
          </a:p>
          <a:p>
            <a:pPr rtl="0"/>
            <a:endParaRPr lang="ru-RU" b="0" dirty="0">
              <a:effectLst/>
            </a:endParaRPr>
          </a:p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Выглядят они примерно так. Стрелкой изображается ось времени.</a:t>
            </a:r>
          </a:p>
          <a:p>
            <a:pPr rtl="0"/>
            <a:endParaRPr lang="ru-RU" b="0" dirty="0">
              <a:effectLst/>
            </a:endParaRPr>
          </a:p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потоке может быть три типа сообщений: значения (данные некоторого типа), ошибки и сигнал о завершении работы.</a:t>
            </a:r>
            <a:endParaRPr lang="en-US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Дальше мы будем эти пользоваться.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683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 большая часть библиотеки - это методы для обработки и преобразования потоков данных.</a:t>
            </a:r>
          </a:p>
          <a:p>
            <a:endParaRPr lang="en-US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выполнения каких-то преобразований RX несет с собой методы расширения, которые в плане синтаксиса напоминают LINQ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enumerables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уже знакомых нам </a:t>
            </a:r>
            <a:r>
              <a:rPr lang="en-US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marble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-диаграммах посмотрим 4, наверное самых полезных, метода.</a:t>
            </a:r>
          </a:p>
          <a:p>
            <a:endParaRPr lang="ru-RU" sz="9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Where, 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 </a:t>
            </a:r>
            <a:r>
              <a:rPr lang="en-US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реализации на других языках.  Просто фильтрует сообщения в потоке.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67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</a:t>
            </a:r>
            <a:r>
              <a:rPr lang="ru-RU" dirty="0"/>
              <a:t>,</a:t>
            </a:r>
            <a:r>
              <a:rPr lang="ru-RU" baseline="0" dirty="0"/>
              <a:t> или ещё по-другому </a:t>
            </a:r>
            <a:r>
              <a:rPr lang="en-US" baseline="0" dirty="0"/>
              <a:t>Map </a:t>
            </a:r>
            <a:r>
              <a:rPr lang="ru-RU" baseline="0" dirty="0"/>
              <a:t>в других реализациях. </a:t>
            </a:r>
          </a:p>
          <a:p>
            <a:endParaRPr lang="ru-RU" baseline="0" dirty="0"/>
          </a:p>
          <a:p>
            <a:r>
              <a:rPr lang="ru-RU" baseline="0" dirty="0"/>
              <a:t>Как вы наверное уже догадались, метод для построения проекции.</a:t>
            </a:r>
          </a:p>
          <a:p>
            <a:endParaRPr lang="en-US" dirty="0"/>
          </a:p>
          <a:p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Стоит сказать, что эти 2 метода названы так для большего сходства с </a:t>
            </a:r>
            <a:r>
              <a:rPr lang="en-US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LINQ, 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хотя в большинстве других реализациях именуются иначе.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050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Метод</a:t>
            </a:r>
            <a:r>
              <a:rPr lang="ru-RU" baseline="0" dirty="0"/>
              <a:t> для объединения 2х последовательностей в одну, </a:t>
            </a:r>
          </a:p>
          <a:p>
            <a:r>
              <a:rPr lang="ru-RU" baseline="0" dirty="0"/>
              <a:t>просто в хронологическом порядке.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37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ещё один метод для объединения</a:t>
            </a:r>
            <a:r>
              <a:rPr lang="ru-RU" baseline="0" dirty="0"/>
              <a:t> 2х последовательностей, </a:t>
            </a:r>
          </a:p>
          <a:p>
            <a:endParaRPr lang="ru-RU" baseline="0" dirty="0"/>
          </a:p>
          <a:p>
            <a:r>
              <a:rPr lang="ru-RU" baseline="0" dirty="0"/>
              <a:t>но для случаев когда последовательности должны как-либо </a:t>
            </a:r>
            <a:r>
              <a:rPr lang="ru-RU" b="1" baseline="0" dirty="0"/>
              <a:t>«про взаимодействовать»,</a:t>
            </a:r>
            <a:r>
              <a:rPr lang="ru-RU" baseline="0" dirty="0"/>
              <a:t> </a:t>
            </a:r>
          </a:p>
          <a:p>
            <a:r>
              <a:rPr lang="ru-RU" baseline="0" dirty="0"/>
              <a:t>чтобы получить итоговую последовательность..</a:t>
            </a:r>
          </a:p>
          <a:p>
            <a:endParaRPr lang="ru-RU" baseline="0" dirty="0"/>
          </a:p>
          <a:p>
            <a:r>
              <a:rPr lang="ru-RU" baseline="0" dirty="0"/>
              <a:t>Операции для случая, кода </a:t>
            </a:r>
            <a:r>
              <a:rPr lang="ru-RU" baseline="0" dirty="0" err="1"/>
              <a:t>одина</a:t>
            </a:r>
            <a:r>
              <a:rPr lang="ru-RU" baseline="0" dirty="0"/>
              <a:t> из последовательностей ещё не началась в библиотеке нет. Но, она легко находится на </a:t>
            </a:r>
            <a:r>
              <a:rPr lang="en-US" baseline="0" dirty="0" err="1"/>
              <a:t>StackOverflow</a:t>
            </a:r>
            <a:endParaRPr lang="ru-RU" baseline="0" dirty="0"/>
          </a:p>
          <a:p>
            <a:endParaRPr lang="ru-RU" baseline="0" dirty="0"/>
          </a:p>
          <a:p>
            <a:r>
              <a:rPr lang="ru-RU" baseline="0" dirty="0"/>
              <a:t>У этого метода есть подводный камень. Для того, чтобы на выходе появились значения обе входные последовательности </a:t>
            </a:r>
            <a:r>
              <a:rPr lang="en-US" baseline="0" dirty="0" err="1"/>
              <a:t>CombineLatestOrMerge</a:t>
            </a:r>
            <a:r>
              <a:rPr lang="en-US" baseline="0" dirty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587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большая часть библиотеки:</a:t>
            </a:r>
            <a:endParaRPr lang="en-US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scheduler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занимается планированием в выполнения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callback’ов</a:t>
            </a:r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ru-RU" b="0" dirty="0">
              <a:effectLst/>
            </a:endParaRPr>
          </a:p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Есть стандартные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шедулеры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которые выполняют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колбеки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таск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-пуле, есть такие, которые создают отдельные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треды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есть те, которые выполняют всё на одном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треде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на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треде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UI’ем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rtl="0"/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можно написать свой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шедулер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есть </a:t>
            </a:r>
            <a:r>
              <a:rPr lang="en-US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диспетчеризации между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шедулерами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46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Реактивное программирование - программирование с использованием асинхронных потоков данных. </a:t>
            </a:r>
          </a:p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Парадигма ориентирована на потоки данных и распространение изменений.</a:t>
            </a:r>
          </a:p>
          <a:p>
            <a:endParaRPr lang="ru-RU" dirty="0"/>
          </a:p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Сама идея стара и не вносит ничего кардинально нового. </a:t>
            </a:r>
          </a:p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всем, что изменяется можно наблюдать, а если можно наблюдать, то можно и реагировать.</a:t>
            </a:r>
          </a:p>
          <a:p>
            <a:pPr rtl="0"/>
            <a:endParaRPr lang="ru-RU" b="0" dirty="0">
              <a:effectLst/>
            </a:endParaRPr>
          </a:p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Ярким примером может служить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Excel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Когда мы меняем значение в одной ячейке, значения во всех зависимых ячейках тоже изменяется. Они реагируют на изменения.</a:t>
            </a:r>
            <a:endParaRPr lang="ru-RU" b="0" dirty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74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Реактивные последовательности принято разделять на горячие и холодные.</a:t>
            </a:r>
          </a:p>
          <a:p>
            <a:pPr rtl="0"/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Горячие последовательности, </a:t>
            </a:r>
          </a:p>
          <a:p>
            <a:pPr rtl="0"/>
            <a:r>
              <a:rPr lang="ru-RU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продуцируют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события независимо от того, подписан на них кто-то или нет (на самом деле, если никто не подписан, они ничего не делают). </a:t>
            </a:r>
          </a:p>
          <a:p>
            <a:pPr rtl="0"/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качестве примера можно привести поток событий нажатия на какую-нибудь кнопку в UI, </a:t>
            </a:r>
          </a:p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 событие перемещения указателя мыши.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285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Холодные последовательности в свою очередь, начинаю </a:t>
            </a:r>
            <a:r>
              <a:rPr lang="ru-RU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продуцировать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события только после подписки на них. </a:t>
            </a:r>
          </a:p>
          <a:p>
            <a:pPr rtl="0"/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Т.е. выполнение какого-то кода, который </a:t>
            </a:r>
            <a:r>
              <a:rPr lang="ru-RU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продуцирует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эти события начинается сначала.</a:t>
            </a:r>
            <a:endParaRPr lang="ru-RU" dirty="0"/>
          </a:p>
          <a:p>
            <a:pPr rtl="0"/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холодными последовательностями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есть нюанс с тем, что их результат не пере </a:t>
            </a:r>
            <a:r>
              <a:rPr lang="ru-RU" sz="9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использется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ситуации с множеством подписчиков.</a:t>
            </a:r>
          </a:p>
          <a:p>
            <a:pPr rtl="0"/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ничего страшного, есть способ «подогреть» последовательность.</a:t>
            </a:r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ru-RU" b="0" dirty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988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Тут</a:t>
            </a:r>
            <a:r>
              <a:rPr lang="ru-RU" baseline="0" dirty="0"/>
              <a:t> в дело в вступает наш «старый» знакомый </a:t>
            </a:r>
            <a:r>
              <a:rPr lang="en-US" baseline="0" dirty="0"/>
              <a:t>subject.</a:t>
            </a:r>
          </a:p>
          <a:p>
            <a:r>
              <a:rPr lang="ru-RU" baseline="0" dirty="0"/>
              <a:t>Он </a:t>
            </a:r>
            <a:r>
              <a:rPr lang="ru-RU" baseline="0" dirty="0" err="1"/>
              <a:t>проксирует</a:t>
            </a:r>
            <a:r>
              <a:rPr lang="ru-RU" baseline="0" dirty="0"/>
              <a:t> результаты выполнения, и передаёт всем подписчикам. Есть разные модификации этого действа. С </a:t>
            </a:r>
            <a:r>
              <a:rPr lang="ru-RU" baseline="0" dirty="0" err="1"/>
              <a:t>кешем</a:t>
            </a:r>
            <a:r>
              <a:rPr lang="ru-RU" baseline="0" dirty="0"/>
              <a:t> на несколько значение, с </a:t>
            </a:r>
            <a:r>
              <a:rPr lang="ru-RU" baseline="0" dirty="0" err="1"/>
              <a:t>кешем</a:t>
            </a:r>
            <a:r>
              <a:rPr lang="ru-RU" baseline="0" dirty="0"/>
              <a:t> на одно или вообще без него.</a:t>
            </a:r>
          </a:p>
          <a:p>
            <a:endParaRPr lang="ru-RU" baseline="0" dirty="0"/>
          </a:p>
          <a:p>
            <a:r>
              <a:rPr lang="ru-RU" baseline="0" dirty="0"/>
              <a:t>Тут вы зададите мне вопрос, стой, ты же говорил, что </a:t>
            </a:r>
            <a:r>
              <a:rPr lang="en-US" baseline="0" dirty="0"/>
              <a:t>subject</a:t>
            </a:r>
            <a:r>
              <a:rPr lang="ru-RU" baseline="0" dirty="0"/>
              <a:t> не рекомендуется использовать.</a:t>
            </a:r>
          </a:p>
          <a:p>
            <a:r>
              <a:rPr lang="ru-RU" dirty="0"/>
              <a:t>Зачастую </a:t>
            </a:r>
            <a:r>
              <a:rPr lang="en-US" baseline="0" dirty="0"/>
              <a:t>subject</a:t>
            </a:r>
            <a:r>
              <a:rPr lang="ru-RU" baseline="0" dirty="0"/>
              <a:t> просто необходим, но новичку слишком легко выстрелить себе в ногу, создав </a:t>
            </a:r>
            <a:r>
              <a:rPr lang="ru-RU" baseline="0" dirty="0" err="1"/>
              <a:t>кастомный</a:t>
            </a:r>
            <a:r>
              <a:rPr lang="ru-RU" baseline="0" dirty="0"/>
              <a:t> </a:t>
            </a:r>
            <a:r>
              <a:rPr lang="en-US" baseline="0" dirty="0"/>
              <a:t>subject</a:t>
            </a:r>
            <a:r>
              <a:rPr lang="ru-RU" baseline="0" dirty="0"/>
              <a:t>, который будет завесить не только от значений в потоке, но и от чего-либо ещё.</a:t>
            </a:r>
          </a:p>
          <a:p>
            <a:r>
              <a:rPr lang="ru-RU" baseline="0" dirty="0"/>
              <a:t>Например, от фазы луны. </a:t>
            </a:r>
            <a:r>
              <a:rPr lang="ru-RU" baseline="0" dirty="0" err="1"/>
              <a:t>Поддерживаемость</a:t>
            </a:r>
            <a:r>
              <a:rPr lang="ru-RU" baseline="0" dirty="0"/>
              <a:t> кода из-за таких решений может сильно упасть. Поэтому, рекомендуется использовать уже написанные методы для этих целей (приведены на слайде).</a:t>
            </a:r>
          </a:p>
          <a:p>
            <a:endParaRPr lang="ru-RU" baseline="0" dirty="0"/>
          </a:p>
          <a:p>
            <a:r>
              <a:rPr lang="ru-RU" baseline="0" dirty="0"/>
              <a:t>Есть способы «остужения» последовательностей, но это я оставлю на самостоятельное изучение.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715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Покажу</a:t>
            </a:r>
            <a:r>
              <a:rPr lang="ru-RU" baseline="0" dirty="0"/>
              <a:t> маленькое </a:t>
            </a:r>
            <a:r>
              <a:rPr lang="ru-RU" baseline="0" dirty="0" err="1"/>
              <a:t>демо</a:t>
            </a:r>
            <a:r>
              <a:rPr lang="ru-RU" baseline="0" dirty="0"/>
              <a:t> программ на </a:t>
            </a:r>
            <a:r>
              <a:rPr lang="en-US" baseline="0" dirty="0"/>
              <a:t>RX.</a:t>
            </a:r>
            <a:endParaRPr lang="ru-RU" baseline="0" dirty="0"/>
          </a:p>
          <a:p>
            <a:endParaRPr lang="ru-RU" baseline="0" dirty="0"/>
          </a:p>
          <a:p>
            <a:r>
              <a:rPr lang="ru-RU" baseline="0" dirty="0"/>
              <a:t>2 </a:t>
            </a:r>
            <a:r>
              <a:rPr lang="ru-RU" baseline="0" dirty="0" err="1"/>
              <a:t>демо</a:t>
            </a:r>
            <a:r>
              <a:rPr lang="ru-RU" baseline="0" dirty="0"/>
              <a:t>:</a:t>
            </a:r>
          </a:p>
          <a:p>
            <a:r>
              <a:rPr lang="ru-RU" baseline="0" dirty="0" err="1"/>
              <a:t>Мультикастинг</a:t>
            </a:r>
            <a:endParaRPr lang="ru-RU" baseline="0" dirty="0"/>
          </a:p>
          <a:p>
            <a:r>
              <a:rPr lang="ru-RU" baseline="0" dirty="0"/>
              <a:t>Запрос страницы и обработка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431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Резервная запись 2го демо (на случай проблем с интернетом)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197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Плавно</a:t>
            </a:r>
            <a:r>
              <a:rPr lang="ru-RU" baseline="0" dirty="0"/>
              <a:t> переходим к </a:t>
            </a:r>
            <a:r>
              <a:rPr lang="en-US" baseline="0" dirty="0"/>
              <a:t>WFP. </a:t>
            </a:r>
            <a:r>
              <a:rPr lang="ru-RU" baseline="0" dirty="0"/>
              <a:t>Что такое </a:t>
            </a:r>
            <a:r>
              <a:rPr lang="en-US" baseline="0" dirty="0"/>
              <a:t>WPF</a:t>
            </a:r>
            <a:r>
              <a:rPr lang="ru-RU" baseline="0" dirty="0"/>
              <a:t>, думаю объяснять не нужно.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/>
              <a:t>Как вы знаете, логика пишется на </a:t>
            </a:r>
            <a:r>
              <a:rPr lang="en-US" baseline="0" dirty="0" err="1"/>
              <a:t>.Net</a:t>
            </a:r>
            <a:r>
              <a:rPr lang="en-US" baseline="0" dirty="0"/>
              <a:t>’</a:t>
            </a:r>
            <a:r>
              <a:rPr lang="ru-RU" baseline="0" dirty="0"/>
              <a:t>е, разметка пишется на </a:t>
            </a:r>
            <a:r>
              <a:rPr lang="en-US" baseline="0" dirty="0"/>
              <a:t>XAML’</a:t>
            </a:r>
            <a:r>
              <a:rPr lang="ru-RU" baseline="0" dirty="0"/>
              <a:t>е (диалект </a:t>
            </a:r>
            <a:r>
              <a:rPr lang="en-US" baseline="0" dirty="0"/>
              <a:t>XML</a:t>
            </a:r>
            <a:r>
              <a:rPr lang="ru-RU" baseline="0" dirty="0"/>
              <a:t>)</a:t>
            </a:r>
            <a:r>
              <a:rPr lang="en-US" baseline="0" dirty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110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b="0" dirty="0">
                <a:effectLst/>
              </a:rPr>
              <a:t>Для лучшего понимания дальнейшего повествования, нужно</a:t>
            </a:r>
            <a:r>
              <a:rPr lang="ru-RU" b="0" baseline="0" dirty="0">
                <a:effectLst/>
              </a:rPr>
              <a:t> знать, </a:t>
            </a:r>
          </a:p>
          <a:p>
            <a:pPr rtl="0"/>
            <a:endParaRPr lang="ru-RU" b="0" baseline="0" dirty="0">
              <a:effectLst/>
            </a:endParaRPr>
          </a:p>
          <a:p>
            <a:pPr rtl="0"/>
            <a:r>
              <a:rPr lang="ru-RU" b="0" baseline="0" dirty="0">
                <a:effectLst/>
              </a:rPr>
              <a:t>что в </a:t>
            </a:r>
            <a:r>
              <a:rPr lang="en-US" b="0" baseline="0" dirty="0">
                <a:effectLst/>
              </a:rPr>
              <a:t>frontend-</a:t>
            </a:r>
            <a:r>
              <a:rPr lang="ru-RU" b="0" baseline="0" dirty="0">
                <a:effectLst/>
              </a:rPr>
              <a:t>мире одним из популярных архитектурных паттернов является </a:t>
            </a:r>
            <a:r>
              <a:rPr lang="en-US" b="0" baseline="0" dirty="0">
                <a:effectLst/>
              </a:rPr>
              <a:t>MVVM</a:t>
            </a:r>
            <a:r>
              <a:rPr lang="ru-RU" b="0" baseline="0" dirty="0">
                <a:effectLst/>
              </a:rPr>
              <a:t>.</a:t>
            </a:r>
          </a:p>
          <a:p>
            <a:pPr rtl="0"/>
            <a:endParaRPr lang="ru-RU" b="0" baseline="0" dirty="0">
              <a:effectLst/>
            </a:endParaRPr>
          </a:p>
          <a:p>
            <a:pPr rtl="0"/>
            <a:r>
              <a:rPr lang="ru-RU" b="0" baseline="0" dirty="0">
                <a:effectLst/>
              </a:rPr>
              <a:t>В </a:t>
            </a:r>
            <a:r>
              <a:rPr lang="en-US" b="0" baseline="0" dirty="0">
                <a:effectLst/>
              </a:rPr>
              <a:t>WPF</a:t>
            </a:r>
            <a:r>
              <a:rPr lang="ru-RU" b="0" baseline="0" dirty="0">
                <a:effectLst/>
              </a:rPr>
              <a:t> слой представления, который следит за всем происходящим во </a:t>
            </a:r>
            <a:r>
              <a:rPr lang="en-US" b="0" baseline="0" dirty="0">
                <a:effectLst/>
              </a:rPr>
              <a:t>VM</a:t>
            </a:r>
            <a:r>
              <a:rPr lang="ru-RU" b="0" baseline="0" dirty="0">
                <a:effectLst/>
              </a:rPr>
              <a:t> с помощью одного из старейших механизмов в </a:t>
            </a:r>
            <a:r>
              <a:rPr lang="en-US" b="0" baseline="0" dirty="0">
                <a:effectLst/>
              </a:rPr>
              <a:t>C# - </a:t>
            </a:r>
            <a:r>
              <a:rPr lang="ru-RU" b="0" baseline="0" dirty="0">
                <a:effectLst/>
              </a:rPr>
              <a:t>событий. </a:t>
            </a:r>
          </a:p>
          <a:p>
            <a:pPr rtl="0"/>
            <a:endParaRPr lang="ru-RU" b="0" baseline="0" dirty="0">
              <a:effectLst/>
            </a:endParaRPr>
          </a:p>
          <a:p>
            <a:pPr rtl="0"/>
            <a:r>
              <a:rPr lang="ru-RU" b="0" baseline="0" dirty="0">
                <a:effectLst/>
              </a:rPr>
              <a:t>Там есть ещё и модель, но сегодня мы её опустим.</a:t>
            </a:r>
            <a:endParaRPr lang="ru-RU" b="0" dirty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322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b="0" dirty="0">
                <a:effectLst/>
              </a:rPr>
              <a:t>Чем</a:t>
            </a:r>
            <a:r>
              <a:rPr lang="ru-RU" b="0" baseline="0" dirty="0">
                <a:effectLst/>
              </a:rPr>
              <a:t> нам тут может помочь реактивное программирование?</a:t>
            </a:r>
            <a:endParaRPr lang="ru-RU" b="0" dirty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427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b="0" dirty="0">
                <a:effectLst/>
              </a:rPr>
              <a:t>Мы</a:t>
            </a:r>
            <a:r>
              <a:rPr lang="ru-RU" b="0" baseline="0" dirty="0">
                <a:effectLst/>
              </a:rPr>
              <a:t> можем использовать потоки данных, и реактивный стиль написания кода во </a:t>
            </a:r>
            <a:r>
              <a:rPr lang="en-US" b="0" baseline="0" dirty="0">
                <a:effectLst/>
              </a:rPr>
              <a:t>VM</a:t>
            </a:r>
            <a:r>
              <a:rPr lang="ru-RU" b="0" baseline="0" dirty="0">
                <a:effectLst/>
              </a:rPr>
              <a:t>, делая его компактным и читаемым, и более дешевым в сопровождении.</a:t>
            </a:r>
          </a:p>
          <a:p>
            <a:pPr rtl="0"/>
            <a:endParaRPr lang="ru-RU" b="0" baseline="0" dirty="0">
              <a:effectLst/>
            </a:endParaRPr>
          </a:p>
          <a:p>
            <a:pPr rtl="0"/>
            <a:r>
              <a:rPr lang="ru-RU" b="0" baseline="0" dirty="0">
                <a:effectLst/>
              </a:rPr>
              <a:t>Но для связи у нас используются события, что же делать? </a:t>
            </a:r>
          </a:p>
          <a:p>
            <a:pPr rtl="0"/>
            <a:endParaRPr lang="ru-RU" b="0" baseline="0" dirty="0">
              <a:effectLst/>
            </a:endParaRPr>
          </a:p>
          <a:p>
            <a:pPr rtl="0"/>
            <a:r>
              <a:rPr lang="ru-RU" b="0" baseline="0" dirty="0">
                <a:effectLst/>
              </a:rPr>
              <a:t>И тут нам по помощь приходит библиотека </a:t>
            </a:r>
            <a:r>
              <a:rPr lang="en-US" b="0" baseline="0" dirty="0" err="1">
                <a:effectLst/>
              </a:rPr>
              <a:t>ReactiveUI</a:t>
            </a:r>
            <a:r>
              <a:rPr lang="en-US" b="0" baseline="0" dirty="0">
                <a:effectLst/>
              </a:rPr>
              <a:t>, </a:t>
            </a:r>
            <a:r>
              <a:rPr lang="ru-RU" b="0" baseline="0" dirty="0">
                <a:effectLst/>
              </a:rPr>
              <a:t>которая преобразует события в </a:t>
            </a:r>
            <a:r>
              <a:rPr lang="ru-RU" b="0" baseline="0" dirty="0" err="1">
                <a:effectLst/>
              </a:rPr>
              <a:t>обзерваблы</a:t>
            </a:r>
            <a:r>
              <a:rPr lang="ru-RU" b="0" baseline="0" dirty="0">
                <a:effectLst/>
              </a:rPr>
              <a:t> и наоборот.</a:t>
            </a:r>
            <a:endParaRPr lang="en-US" b="0" baseline="0" dirty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528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самом деле</a:t>
            </a:r>
            <a:r>
              <a:rPr lang="ru-RU" baseline="0" dirty="0"/>
              <a:t> 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 очередной MVVM Фреймворк. </a:t>
            </a:r>
          </a:p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и RX вышел из недр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Состоит в </a:t>
            </a:r>
            <a:r>
              <a:rPr lang="en-US" dirty="0" err="1"/>
              <a:t>.Net</a:t>
            </a:r>
            <a:r>
              <a:rPr lang="en-US" dirty="0"/>
              <a:t> foundation</a:t>
            </a:r>
            <a:r>
              <a:rPr lang="ru-RU" dirty="0"/>
              <a:t> </a:t>
            </a:r>
          </a:p>
          <a:p>
            <a:r>
              <a:rPr lang="ru-RU" dirty="0"/>
              <a:t>(быстро не умрёт)</a:t>
            </a:r>
            <a:r>
              <a:rPr lang="en-US" dirty="0"/>
              <a:t>.</a:t>
            </a:r>
            <a:endParaRPr lang="ru-RU" dirty="0"/>
          </a:p>
          <a:p>
            <a:endParaRPr lang="ru-RU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 начну с примера, где реактивные расширения “заходят” просто идеально, а потом перейдём к более “жизненным” примерам, которые были в моей практике. </a:t>
            </a:r>
            <a:endParaRPr lang="ru-RU" b="0" dirty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и где это будет использоваться, остаётся за кадром. </a:t>
            </a:r>
          </a:p>
          <a:p>
            <a:pPr rtl="0"/>
            <a:endParaRPr lang="ru-RU" b="0" dirty="0">
              <a:effectLst/>
            </a:endParaRPr>
          </a:p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 можете связывать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св-ва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объектов, или объекты, тогда это будет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объектно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ориентированно - реактивное программирование.</a:t>
            </a:r>
          </a:p>
          <a:p>
            <a:pPr rtl="0"/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ru-RU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Сплав</a:t>
            </a:r>
            <a:r>
              <a:rPr lang="ru-RU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9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функцонального</a:t>
            </a:r>
            <a:r>
              <a:rPr lang="ru-RU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реактивного подходов тоже существует, он называется ФРП. Там эти идеи обрели несколько иную форму.</a:t>
            </a:r>
          </a:p>
          <a:p>
            <a:pPr rtl="0"/>
            <a:r>
              <a:rPr lang="ru-RU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Сегодня в эту тему не погружаться не будем. </a:t>
            </a:r>
          </a:p>
          <a:p>
            <a:pPr rtl="0"/>
            <a:r>
              <a:rPr lang="ru-RU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Такое только на </a:t>
            </a:r>
            <a:r>
              <a:rPr lang="en-US" sz="9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FProg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могут рассказать…</a:t>
            </a:r>
            <a:endParaRPr lang="ru-RU" b="0" dirty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886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примере задача состоит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обработке пользовательского ввода в строку поиска, так,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не грузить бек лишними запросами.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Попутно форматировать и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валидировать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ввод, а так же не пропускать повторы.</a:t>
            </a:r>
            <a:endParaRPr lang="en-US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императивном стиле задача решается очень непросто. </a:t>
            </a:r>
          </a:p>
          <a:p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Нужно постоянно заводить таймеры после каждой введённой буквы.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321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первой строчке происходит то, что я уже упоминал ранее. </a:t>
            </a:r>
          </a:p>
          <a:p>
            <a:pPr rtl="0"/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ReactiveUI</a:t>
            </a:r>
            <a:r>
              <a:rPr lang="en-US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превращает значения </a:t>
            </a:r>
            <a:r>
              <a:rPr lang="ru-RU" sz="9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св-ва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SearchQuery</a:t>
            </a:r>
            <a:r>
              <a:rPr lang="en-US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поток событий типа </a:t>
            </a:r>
            <a:r>
              <a:rPr lang="en-US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string.</a:t>
            </a:r>
            <a:endParaRPr lang="ru-RU" sz="9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ru-RU" sz="9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идут методы базового </a:t>
            </a:r>
            <a:r>
              <a:rPr lang="en-US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RX.</a:t>
            </a:r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ru-RU" b="0" dirty="0">
              <a:effectLst/>
            </a:endParaRPr>
          </a:p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%прочитать реализацию%</a:t>
            </a:r>
            <a:endParaRPr lang="ru-RU" b="0" dirty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829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/>
              <a:t>Теперь более жизненно.</a:t>
            </a:r>
          </a:p>
          <a:p>
            <a:r>
              <a:rPr lang="ru-RU" baseline="0" dirty="0"/>
              <a:t>Где-то</a:t>
            </a:r>
            <a:r>
              <a:rPr lang="en-US" baseline="0" dirty="0"/>
              <a:t> </a:t>
            </a:r>
            <a:r>
              <a:rPr lang="ru-RU" baseline="0" dirty="0"/>
              <a:t>прошлой зимой мне на поддержку передали </a:t>
            </a:r>
            <a:r>
              <a:rPr lang="en-US" baseline="0" dirty="0"/>
              <a:t>WPF</a:t>
            </a:r>
            <a:r>
              <a:rPr lang="ru-RU" baseline="0" dirty="0"/>
              <a:t>-приложение, после ухода коллеги, которая занималась его разработкой.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959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Вот</a:t>
            </a:r>
            <a:r>
              <a:rPr lang="ru-RU" baseline="0" dirty="0"/>
              <a:t> так, он собственно выглядит.</a:t>
            </a:r>
          </a:p>
          <a:p>
            <a:endParaRPr lang="ru-RU" baseline="0" dirty="0"/>
          </a:p>
          <a:p>
            <a:r>
              <a:rPr lang="ru-RU" baseline="0" dirty="0"/>
              <a:t>Основная вьюшка + несколько вспомогательных.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917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/>
              <a:t>%ПАУЗА% Увиденное в коде повергло меня в лёгкий шок. </a:t>
            </a:r>
          </a:p>
          <a:p>
            <a:endParaRPr lang="ru-RU" baseline="0" dirty="0"/>
          </a:p>
          <a:p>
            <a:r>
              <a:rPr lang="ru-RU" baseline="0" dirty="0"/>
              <a:t>Такого количества «лапши» в нескольких тысячах строк кода я давно не видел.</a:t>
            </a:r>
          </a:p>
          <a:p>
            <a:endParaRPr lang="ru-RU" baseline="0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Изменений</a:t>
            </a:r>
            <a:r>
              <a:rPr lang="ru-RU" baseline="0" dirty="0"/>
              <a:t> до релиза нужно внести ещё много, а времени мало. </a:t>
            </a:r>
          </a:p>
          <a:p>
            <a:endParaRPr lang="ru-RU" baseline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3442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/>
              <a:t>Пара попыток внесения изменений показало, </a:t>
            </a:r>
          </a:p>
          <a:p>
            <a:endParaRPr lang="ru-RU" baseline="0" dirty="0"/>
          </a:p>
          <a:p>
            <a:r>
              <a:rPr lang="ru-RU" baseline="0" dirty="0"/>
              <a:t>что внесение изменений без досконального знания того как это лапша переплетена в имеющееся время фактически невозможна. </a:t>
            </a:r>
          </a:p>
          <a:p>
            <a:endParaRPr lang="ru-RU" baseline="0" dirty="0"/>
          </a:p>
          <a:p>
            <a:r>
              <a:rPr lang="ru-RU" baseline="0" dirty="0"/>
              <a:t>Поэтому, было решено немного расплести лапшу, </a:t>
            </a:r>
          </a:p>
          <a:p>
            <a:endParaRPr lang="ru-RU" baseline="0" dirty="0"/>
          </a:p>
          <a:p>
            <a:r>
              <a:rPr lang="ru-RU" baseline="0" dirty="0"/>
              <a:t>и с помощью </a:t>
            </a:r>
            <a:r>
              <a:rPr lang="en-US" baseline="0" dirty="0" err="1"/>
              <a:t>ReactiveUI</a:t>
            </a:r>
            <a:r>
              <a:rPr lang="ru-RU" baseline="0" dirty="0"/>
              <a:t> сконцентрировать логику в одном месте – в конструкторе.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aseline="0" dirty="0"/>
          </a:p>
          <a:p>
            <a:endParaRPr lang="ru-RU" baseline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793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этом слайде сразу несколько проблем традиционной </a:t>
            </a:r>
            <a:r>
              <a:rPr lang="en-US" dirty="0"/>
              <a:t>VM</a:t>
            </a:r>
            <a:r>
              <a:rPr lang="ru-RU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Это и </a:t>
            </a:r>
            <a:r>
              <a:rPr lang="ru-RU" dirty="0" err="1"/>
              <a:t>св-ва</a:t>
            </a:r>
            <a:r>
              <a:rPr lang="ru-RU" dirty="0"/>
              <a:t> меняющие другие </a:t>
            </a:r>
            <a:r>
              <a:rPr lang="ru-RU" dirty="0" err="1"/>
              <a:t>св-ва</a:t>
            </a:r>
            <a:r>
              <a:rPr lang="ru-RU" dirty="0"/>
              <a:t>, а те в свою очередь могут менять другие </a:t>
            </a:r>
            <a:r>
              <a:rPr lang="ru-RU" dirty="0" err="1"/>
              <a:t>св-ва</a:t>
            </a:r>
            <a:r>
              <a:rPr lang="ru-RU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Заветные вызовы </a:t>
            </a:r>
            <a:r>
              <a:rPr lang="en-US" dirty="0" err="1"/>
              <a:t>OnNot</a:t>
            </a:r>
            <a:r>
              <a:rPr lang="en-US" dirty="0"/>
              <a:t>…</a:t>
            </a:r>
            <a:r>
              <a:rPr lang="ru-RU" dirty="0"/>
              <a:t>, которые заставляют слой</a:t>
            </a:r>
            <a:r>
              <a:rPr lang="ru-RU" baseline="0" dirty="0"/>
              <a:t> представления </a:t>
            </a:r>
            <a:r>
              <a:rPr lang="ru-RU" baseline="0" dirty="0" err="1"/>
              <a:t>перзапрашивать</a:t>
            </a:r>
            <a:r>
              <a:rPr lang="ru-RU" baseline="0" dirty="0"/>
              <a:t> данные.</a:t>
            </a:r>
            <a:r>
              <a:rPr lang="en-US" dirty="0"/>
              <a:t> </a:t>
            </a:r>
            <a:endParaRPr lang="ru-RU" dirty="0"/>
          </a:p>
          <a:p>
            <a:endParaRPr lang="ru-RU" dirty="0"/>
          </a:p>
          <a:p>
            <a:r>
              <a:rPr lang="ru-RU" dirty="0"/>
              <a:t>В одном из докладов слышал как для этого использовался термин «подёргивания».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917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некоторых случаях, эти «подёргивания» могут сильно разрастаться. Как в данном случае. </a:t>
            </a:r>
          </a:p>
          <a:p>
            <a:endParaRPr lang="ru-RU" dirty="0"/>
          </a:p>
          <a:p>
            <a:r>
              <a:rPr lang="ru-RU" dirty="0"/>
              <a:t>Тут изменение </a:t>
            </a:r>
            <a:r>
              <a:rPr lang="ru-RU" dirty="0" err="1"/>
              <a:t>св-ва</a:t>
            </a:r>
            <a:r>
              <a:rPr lang="ru-RU" dirty="0"/>
              <a:t> каким-то образом влияет на значение 6ти </a:t>
            </a:r>
            <a:r>
              <a:rPr lang="ru-RU" dirty="0" err="1"/>
              <a:t>св</a:t>
            </a:r>
            <a:r>
              <a:rPr lang="ru-RU" dirty="0"/>
              <a:t>-в. Оцените количество скрытой логики. Ты видишь, что связь есть, но не видишь какая. </a:t>
            </a:r>
          </a:p>
          <a:p>
            <a:endParaRPr lang="ru-RU" dirty="0"/>
          </a:p>
          <a:p>
            <a:r>
              <a:rPr lang="ru-RU" dirty="0"/>
              <a:t>При таком подходе очень легко ошибиться, забыл или не знал о косвенной связи – бага.</a:t>
            </a:r>
          </a:p>
          <a:p>
            <a:endParaRPr lang="ru-RU" dirty="0"/>
          </a:p>
          <a:p>
            <a:r>
              <a:rPr lang="ru-RU" dirty="0"/>
              <a:t>Но всё бы ещё ничего, если бы это были единственные такие фрагменты в коде, но они были повсюду. Кодовая база небольшая, а волосы дыбом уже встают.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031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использовании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ReactiveUI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вся логика оказывается сконцентрирована в конструкторе 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 её можно читать как целостное повествование.</a:t>
            </a:r>
          </a:p>
          <a:p>
            <a:endParaRPr lang="en-US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слайде, речь идёт о том можно ли давать сохранять изменения. </a:t>
            </a:r>
          </a:p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прочитать слайд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</a:t>
            </a:r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Эти переменные в свою очередь собираются из похожих строительных блоков.</a:t>
            </a:r>
            <a:endParaRPr lang="en-US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520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Ещё одна приятная вещь, которая сильно упрощает разработку – реактивные команды. </a:t>
            </a:r>
            <a:endParaRPr lang="en-US" dirty="0"/>
          </a:p>
          <a:p>
            <a:endParaRPr lang="en-US" dirty="0"/>
          </a:p>
          <a:p>
            <a:r>
              <a:rPr lang="ru-RU" dirty="0"/>
              <a:t>Тот поток сообщений</a:t>
            </a:r>
            <a:r>
              <a:rPr lang="en-US" dirty="0"/>
              <a:t> </a:t>
            </a:r>
            <a:r>
              <a:rPr lang="ru-RU" dirty="0"/>
              <a:t>с предыдущего слайда приходит в </a:t>
            </a:r>
            <a:r>
              <a:rPr lang="en-US" dirty="0" err="1"/>
              <a:t>CanExecute</a:t>
            </a:r>
            <a:r>
              <a:rPr lang="en-US" dirty="0"/>
              <a:t> </a:t>
            </a:r>
            <a:r>
              <a:rPr lang="ru-RU" dirty="0"/>
              <a:t>этой команды.</a:t>
            </a:r>
          </a:p>
          <a:p>
            <a:endParaRPr lang="ru-RU" dirty="0"/>
          </a:p>
          <a:p>
            <a:r>
              <a:rPr lang="ru-RU" dirty="0"/>
              <a:t>Ну и какая-то логика, которая будет выполнятся.</a:t>
            </a:r>
          </a:p>
          <a:p>
            <a:endParaRPr lang="ru-RU" dirty="0"/>
          </a:p>
          <a:p>
            <a:r>
              <a:rPr lang="ru-RU" dirty="0"/>
              <a:t>Из коробки работает </a:t>
            </a:r>
            <a:r>
              <a:rPr lang="en-US" dirty="0"/>
              <a:t>disable </a:t>
            </a:r>
            <a:r>
              <a:rPr lang="ru-RU" dirty="0"/>
              <a:t>элемента </a:t>
            </a:r>
            <a:r>
              <a:rPr lang="en-US" dirty="0"/>
              <a:t>Ui’</a:t>
            </a:r>
            <a:r>
              <a:rPr lang="ru-RU" dirty="0"/>
              <a:t>я когда команда выполняется + приятный бонус, команда имеет свой поток событий – выполняется она или нет.</a:t>
            </a:r>
          </a:p>
          <a:p>
            <a:endParaRPr lang="ru-RU" dirty="0"/>
          </a:p>
          <a:p>
            <a:r>
              <a:rPr lang="ru-RU" dirty="0"/>
              <a:t>«Подёргивания» больше не нужны – УРА!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48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 сначала немного расскажу о реактивном подходе к построению систем в общем, а потом уже посмотрим на частные реализации.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263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Тут написана логика того, нужно ли давать нажимать на ссылку просмотра сертификата.</a:t>
            </a:r>
          </a:p>
          <a:p>
            <a:endParaRPr lang="ru-RU" dirty="0"/>
          </a:p>
          <a:p>
            <a:r>
              <a:rPr lang="ru-RU" dirty="0"/>
              <a:t>%прочитать слайд%</a:t>
            </a:r>
          </a:p>
          <a:p>
            <a:endParaRPr lang="ru-RU" dirty="0"/>
          </a:p>
          <a:p>
            <a:r>
              <a:rPr lang="ru-RU" dirty="0"/>
              <a:t>Теперь, давайте немного поговорим о проблемах.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172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самом деле, </a:t>
            </a:r>
            <a:r>
              <a:rPr lang="en-US" dirty="0" err="1"/>
              <a:t>ReactiveUI</a:t>
            </a:r>
            <a:r>
              <a:rPr lang="en-US" dirty="0"/>
              <a:t> </a:t>
            </a:r>
            <a:r>
              <a:rPr lang="ru-RU" dirty="0"/>
              <a:t>может намного больше, чем я показал.</a:t>
            </a:r>
          </a:p>
          <a:p>
            <a:r>
              <a:rPr lang="ru-RU" dirty="0"/>
              <a:t>Это полноценный </a:t>
            </a:r>
            <a:r>
              <a:rPr lang="en-US" dirty="0"/>
              <a:t>MVVM-</a:t>
            </a:r>
            <a:r>
              <a:rPr lang="ru-RU" dirty="0"/>
              <a:t>фреймворк</a:t>
            </a:r>
          </a:p>
          <a:p>
            <a:endParaRPr lang="ru-RU" dirty="0"/>
          </a:p>
          <a:p>
            <a:r>
              <a:rPr lang="ru-RU" dirty="0"/>
              <a:t>В нём присутствуют: …</a:t>
            </a:r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208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слайде хелпер, который помогает преобразовывать реактивные последовательности </a:t>
            </a:r>
            <a:r>
              <a:rPr lang="ru-RU" dirty="0" err="1"/>
              <a:t>св-ва</a:t>
            </a:r>
            <a:r>
              <a:rPr lang="ru-RU" dirty="0"/>
              <a:t>.</a:t>
            </a:r>
            <a:endParaRPr lang="en-US" dirty="0"/>
          </a:p>
          <a:p>
            <a:endParaRPr lang="en-US" dirty="0"/>
          </a:p>
          <a:p>
            <a:r>
              <a:rPr lang="ru-RU" dirty="0"/>
              <a:t>Может быть многословно. К вычисляемому </a:t>
            </a:r>
            <a:r>
              <a:rPr lang="ru-RU" dirty="0" err="1"/>
              <a:t>св-ву</a:t>
            </a:r>
            <a:r>
              <a:rPr lang="ru-RU" dirty="0"/>
              <a:t> идёт в довесок ещё </a:t>
            </a:r>
            <a:r>
              <a:rPr lang="ru-RU" dirty="0" err="1"/>
              <a:t>строчека</a:t>
            </a:r>
            <a:r>
              <a:rPr lang="ru-RU" dirty="0"/>
              <a:t> кода. </a:t>
            </a:r>
          </a:p>
          <a:p>
            <a:endParaRPr lang="ru-RU" dirty="0"/>
          </a:p>
          <a:p>
            <a:r>
              <a:rPr lang="ru-RU" dirty="0"/>
              <a:t>И их может становиться много.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691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Например, так.</a:t>
            </a:r>
          </a:p>
          <a:p>
            <a:endParaRPr lang="en-US" dirty="0"/>
          </a:p>
          <a:p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Но, с другой стороны, когда через полгода мне нужно будет внести правки, сюда я смотреть особо не буду. </a:t>
            </a:r>
          </a:p>
          <a:p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Смотреть я буду в конструктор VM, где у меня сосредоточена логика.</a:t>
            </a:r>
          </a:p>
          <a:p>
            <a:endParaRPr lang="en-US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Ну, и ещё существует плагин для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Fody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который сжимает код на слайде в 2 раза.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163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ReactiveUI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использует сервис-локатор, аргументируя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соображениями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перфоманса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r>
              <a:rPr lang="ru-RU" b="0" dirty="0">
                <a:effectLst/>
              </a:rPr>
              <a:t/>
            </a:r>
            <a:br>
              <a:rPr lang="ru-RU" b="0" dirty="0">
                <a:effectLst/>
              </a:rPr>
            </a:b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Фреймворк слабоват в навигации (вообще,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ViewModel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но в нашем проекте на несколько вьюшек это было некритично. </a:t>
            </a:r>
          </a:p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Вся навигация написана руками. </a:t>
            </a:r>
          </a:p>
          <a:p>
            <a:pPr rtl="0"/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у вас много вьюшек и сложная навигация, то лучше использовать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ReactiveUI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дополнение к вашему любимому MVVM фреймворку (я люблю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mugen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ru-RU" b="0" dirty="0">
              <a:effectLst/>
            </a:endParaRPr>
          </a:p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148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говорить в целом про </a:t>
            </a:r>
            <a:r>
              <a:rPr lang="en-US" sz="900" b="0" i="0" u="none" strike="noStrik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RX.</a:t>
            </a:r>
            <a:endParaRPr lang="en-US" sz="9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Большой стек вызовов. </a:t>
            </a:r>
          </a:p>
          <a:p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Накладные расходы, есть, но не забываем, что мы на клиенте, и вопрос ресурсов остро не стоит.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768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Иногда при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дебаге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бывает сложно понять где есть проблема в порядке вызовов (в некоторых случаях он бывает важен), </a:t>
            </a:r>
          </a:p>
          <a:p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куча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дебажных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вставок и брейк-поинтов спасают.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796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Можно</a:t>
            </a:r>
            <a:r>
              <a:rPr lang="ru-RU" baseline="0" dirty="0"/>
              <a:t> получить понятный и декларативный код, на поверхности, но «под водой» может прятаться очень много страшного кода, </a:t>
            </a:r>
          </a:p>
          <a:p>
            <a:r>
              <a:rPr lang="ru-RU" baseline="0" dirty="0"/>
              <a:t>незнание которого может стрелять вам в ногу.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089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%не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чит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 Если вы увидели, что ваша задача, связана с обработкой событий, происходящих в реальном времени,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посмотрите в сторону реактивного программирования.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Возможно, оно спасёт вас от написания большого количества кода, связанного с таймерами.  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</a:t>
            </a:r>
            <a:r>
              <a:rPr lang="en-US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отличный «перочинный ножик» когда приложение ограничено одним процессом.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нужно быть осторожным со скрытыми состояниями.</a:t>
            </a:r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Если разрабатываете WPF приложения, посмотрите на </a:t>
            </a:r>
            <a:r>
              <a:rPr lang="ru-RU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ReactiveUI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Эта библиотека очень ценна тем, что может собрать логику в одном месте, и сделать её читаемой и поддерживаемой.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Архитектура, основанная на принципах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реактивного манифеста, реализована в множестве больших приложений по всему миру. Не вижу смысла игнорировать этот опыт.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Особенно в ситуациях, когда есть предпосылки</a:t>
            </a:r>
            <a:r>
              <a:rPr lang="ru-RU" sz="9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 тому</a:t>
            </a:r>
            <a:r>
              <a:rPr lang="ru-RU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 система «не влезет» на одну машину.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570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10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Очень кратко расскажу о реактивном манифесте,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где зафиксированы основные принципы построения систем с использованием реактивной парадигмы,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преимущества, которые это даёт.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Манифест вылился из того, что множество людей приходили к одним и тем же выводам, о том как должны выглядеть надёжные системы.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50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-первых р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еактивная система - отзывчивая и доступная.</a:t>
            </a:r>
          </a:p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Она всегда должна отвечать за приемлемое время. </a:t>
            </a:r>
          </a:p>
          <a:p>
            <a:pPr rtl="0"/>
            <a:endParaRPr lang="ru-RU" sz="9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 же мы хотим, чтобы </a:t>
            </a:r>
            <a:r>
              <a:rPr lang="en-US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web-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странички быстро грузились, а на нажатия кнопочек была быстрая реакция.</a:t>
            </a:r>
          </a:p>
          <a:p>
            <a:pPr rtl="0"/>
            <a:endParaRPr lang="ru-RU" sz="9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Приемлемое время очень зависит от контекста. Для </a:t>
            </a:r>
            <a:r>
              <a:rPr lang="en-US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web-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странички, наверное, не больше нескольких секунд. Для кнопки – меньше секунды.</a:t>
            </a:r>
            <a:endParaRPr lang="en-US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!Слева на слайде, свержу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вниз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свойства и качества, форма, средства</a:t>
            </a:r>
            <a:endParaRPr lang="ru-RU" b="0" dirty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08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Реактивная система – устойчивая.</a:t>
            </a:r>
          </a:p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Система должна оставаться отзывчивой,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даже в случае возникновения сбоев.</a:t>
            </a:r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Система должна сама изолировать ошибки, и само восстанавливаться.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44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Реактивная система – гибкая</a:t>
            </a:r>
          </a:p>
          <a:p>
            <a:pPr rtl="0"/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Система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должна свободно масштабироваться в зависимости от нагрузки.</a:t>
            </a:r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ru-RU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этого архитектура не должна допускать наличия централизованных узких мест или конкуренции за ресурсы</a:t>
            </a:r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ru-RU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Тут, очень</a:t>
            </a:r>
            <a:r>
              <a:rPr lang="ru-RU" sz="9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кстати облачные сервисы. Они позволяют быстро масштабироваться, и достичь иллюзии безграничных ресурсов.</a:t>
            </a:r>
            <a:endParaRPr lang="ru-RU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02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802"/>
            <a:ext cx="7343240" cy="74789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109301"/>
            <a:ext cx="5624255" cy="33239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48B19F-5D68-443B-83C4-B5DD3CA42C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000" y="360000"/>
            <a:ext cx="1514792" cy="26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0924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8">
          <p15:clr>
            <a:srgbClr val="FBAE40"/>
          </p15:clr>
        </p15:guide>
        <p15:guide id="0" orient="horz" pos="237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895493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472982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p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3923928" cy="5143500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27"/>
            <a:ext cx="3923928" cy="51364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71450"/>
            <a:ext cx="3174452" cy="149579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65760" y="2081160"/>
            <a:ext cx="3178317" cy="1059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89688" y="171450"/>
            <a:ext cx="4488552" cy="456054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006124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Top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350"/>
            <a:ext cx="8409350" cy="83099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60032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apph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9" y="0"/>
            <a:ext cx="9141442" cy="51435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350"/>
            <a:ext cx="8423524" cy="83099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69051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18" y="-2480"/>
            <a:ext cx="9136032" cy="5143969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350"/>
            <a:ext cx="8484348" cy="83099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rgbClr val="00B33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11947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238" y="2197802"/>
            <a:ext cx="8423524" cy="92333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E5F65-047A-4458-A5D1-6343EBE426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604" y="3871309"/>
            <a:ext cx="1514792" cy="26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5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82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18800"/>
            <a:ext cx="8363937" cy="3901753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7999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60000" y="1018800"/>
            <a:ext cx="8364537" cy="3718149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06212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60000" y="1018800"/>
            <a:ext cx="4111054" cy="3790157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09" y="1018800"/>
            <a:ext cx="4109467" cy="3790157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97854799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1707654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91"/>
            <a:ext cx="9144000" cy="1847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542840"/>
            <a:ext cx="8363938" cy="6093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2171718"/>
            <a:ext cx="8363938" cy="263228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056100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678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8" y="1085852"/>
            <a:ext cx="8363937" cy="36461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76" fontAlgn="base">
              <a:spcBef>
                <a:spcPct val="0"/>
              </a:spcBef>
              <a:spcAft>
                <a:spcPct val="0"/>
              </a:spcAft>
            </a:pPr>
            <a:endParaRPr lang="ru-RU" sz="18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16" name="Group 15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8" name="Rectangle 17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280" y="1"/>
            <a:ext cx="9141440" cy="514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66" r:id="rId2"/>
    <p:sldLayoutId id="2147483678" r:id="rId3"/>
    <p:sldLayoutId id="2147483674" r:id="rId4"/>
    <p:sldLayoutId id="2147483695" r:id="rId5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7" userDrawn="1">
          <p15:clr>
            <a:srgbClr val="F26B43"/>
          </p15:clr>
        </p15:guide>
        <p15:guide id="2" pos="227" userDrawn="1">
          <p15:clr>
            <a:srgbClr val="F26B43"/>
          </p15:clr>
        </p15:guide>
        <p15:guide id="3" pos="5524" userDrawn="1">
          <p15:clr>
            <a:srgbClr val="F26B43"/>
          </p15:clr>
        </p15:guide>
        <p15:guide id="4" orient="horz" pos="30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6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17" name="Group 16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90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87" r:id="rId2"/>
    <p:sldLayoutId id="2147483688" r:id="rId3"/>
    <p:sldLayoutId id="2147483699" r:id="rId4"/>
    <p:sldLayoutId id="2147483691" r:id="rId5"/>
    <p:sldLayoutId id="2147483693" r:id="rId6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00B336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0"/>
            <a:ext cx="8363938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88157"/>
            <a:ext cx="8363937" cy="364383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8" name="Group 7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260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ransition>
    <p:fade/>
  </p:transition>
  <p:txStyles>
    <p:titleStyle>
      <a:lvl1pPr algn="l" defTabSz="686047" rtl="0" eaLnBrk="1" latinLnBrk="0" hangingPunct="1">
        <a:lnSpc>
          <a:spcPct val="100000"/>
        </a:lnSpc>
        <a:spcBef>
          <a:spcPct val="0"/>
        </a:spcBef>
        <a:buNone/>
        <a:defRPr lang="en-US" sz="4400" b="0" kern="1200" cap="none" spc="0" baseline="0" dirty="0" smtClean="0">
          <a:ln w="3175">
            <a:noFill/>
          </a:ln>
          <a:solidFill>
            <a:srgbClr val="00B336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6047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400" kern="1200" spc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342900" indent="-342900" algn="l" defTabSz="686047" rtl="0" eaLnBrk="1" latinLnBrk="0" hangingPunct="1">
        <a:lnSpc>
          <a:spcPct val="10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6074" indent="-213207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89" indent="-167946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74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99" indent="-172710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629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652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76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700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2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47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7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9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118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14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6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88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hristopherread/Obvs" TargetMode="External"/><Relationship Id="rId3" Type="http://schemas.openxmlformats.org/officeDocument/2006/relationships/hyperlink" Target="https://getakka.net/articles/intro/what-is-akka.html" TargetMode="External"/><Relationship Id="rId7" Type="http://schemas.openxmlformats.org/officeDocument/2006/relationships/hyperlink" Target="https://github.com/FoundatioFx/Foundati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reactive-streams/reactive-streams-dotnet" TargetMode="External"/><Relationship Id="rId5" Type="http://schemas.openxmlformats.org/officeDocument/2006/relationships/hyperlink" Target="https://github.com/AsynkronIT/protoactor-dotnet" TargetMode="External"/><Relationship Id="rId10" Type="http://schemas.openxmlformats.org/officeDocument/2006/relationships/hyperlink" Target="http://reactivex.io/" TargetMode="External"/><Relationship Id="rId4" Type="http://schemas.openxmlformats.org/officeDocument/2006/relationships/hyperlink" Target="https://dotnet.github.io/orleans/" TargetMode="External"/><Relationship Id="rId9" Type="http://schemas.openxmlformats.org/officeDocument/2006/relationships/hyperlink" Target="https://github.com/MassTransit/MassTransit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hyperlink" Target="https://reactiveui.net/" TargetMode="External"/><Relationship Id="rId7" Type="http://schemas.openxmlformats.org/officeDocument/2006/relationships/hyperlink" Target="https://www.manning.com/books/reactive-applications-with-akka-net" TargetMode="External"/><Relationship Id="rId2" Type="http://schemas.openxmlformats.org/officeDocument/2006/relationships/hyperlink" Target="http://introtorx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anning.com/books/reactive-design-patterns" TargetMode="External"/><Relationship Id="rId5" Type="http://schemas.openxmlformats.org/officeDocument/2006/relationships/hyperlink" Target="https://www.manning.com/books/rx-dot-net-in-action" TargetMode="External"/><Relationship Id="rId10" Type="http://schemas.openxmlformats.org/officeDocument/2006/relationships/image" Target="../media/image67.jpeg"/><Relationship Id="rId4" Type="http://schemas.openxmlformats.org/officeDocument/2006/relationships/hyperlink" Target="https://youtu.be/OAUHDwwGGM0" TargetMode="External"/><Relationship Id="rId9" Type="http://schemas.openxmlformats.org/officeDocument/2006/relationships/image" Target="../media/image6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52CF05C-C0E2-4917-AF47-C297DBD229CD}"/>
              </a:ext>
            </a:extLst>
          </p:cNvPr>
          <p:cNvSpPr>
            <a:spLocks noGrp="1"/>
          </p:cNvSpPr>
          <p:nvPr/>
        </p:nvSpPr>
        <p:spPr>
          <a:xfrm>
            <a:off x="308368" y="1733499"/>
            <a:ext cx="7355679" cy="74789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5400" i="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72856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856" algn="l"/>
              </a:tabLst>
              <a:defRPr sz="21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5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500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843C74E-9087-48DB-8F0B-C6FE13D96D78}"/>
              </a:ext>
            </a:extLst>
          </p:cNvPr>
          <p:cNvSpPr>
            <a:spLocks noGrp="1"/>
          </p:cNvSpPr>
          <p:nvPr/>
        </p:nvSpPr>
        <p:spPr>
          <a:xfrm>
            <a:off x="308366" y="2720402"/>
            <a:ext cx="5636696" cy="33239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40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72856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856" algn="l"/>
              </a:tabLst>
              <a:defRPr sz="21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5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500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FF74AD-0E67-45FA-8E21-D05B904605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2800" dirty="0"/>
              <a:t>Реактивное программирование и его применение в </a:t>
            </a:r>
            <a:r>
              <a:rPr lang="ru-RU" sz="2800" dirty="0" err="1"/>
              <a:t>frontend</a:t>
            </a:r>
            <a:r>
              <a:rPr lang="ru-RU" sz="2800" dirty="0"/>
              <a:t> разработке (WPF)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6C8D4CB-0390-B642-A799-0B2CA4E9F0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60" y="3433151"/>
            <a:ext cx="5624255" cy="332399"/>
          </a:xfrm>
        </p:spPr>
        <p:txBody>
          <a:bodyPr/>
          <a:lstStyle/>
          <a:p>
            <a:r>
              <a:rPr lang="ru-RU" dirty="0"/>
              <a:t>Рогожин Владимир</a:t>
            </a:r>
          </a:p>
        </p:txBody>
      </p:sp>
    </p:spTree>
    <p:extLst>
      <p:ext uri="{BB962C8B-B14F-4D97-AF65-F5344CB8AC3E}">
        <p14:creationId xmlns:p14="http://schemas.microsoft.com/office/powerpoint/2010/main" val="119461473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 dirty="0"/>
              <a:t>Reactive manifesto</a:t>
            </a:r>
          </a:p>
        </p:txBody>
      </p:sp>
      <p:pic>
        <p:nvPicPr>
          <p:cNvPr id="7" name="Picture 2" descr="Image result for reactive manifesto">
            <a:extLst>
              <a:ext uri="{FF2B5EF4-FFF2-40B4-BE49-F238E27FC236}">
                <a16:creationId xmlns:a16="http://schemas.microsoft.com/office/drawing/2014/main" id="{64100357-704D-4C6E-9571-4B6B06977CA0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duotone>
              <a:prstClr val="black"/>
              <a:srgbClr val="9D9D9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80918"/>
            <a:ext cx="8364537" cy="259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002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11926440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99FB18B-73C6-4FE1-82AB-A7814C4ADF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Tools and libraries</a:t>
            </a:r>
          </a:p>
        </p:txBody>
      </p:sp>
    </p:spTree>
    <p:extLst>
      <p:ext uri="{BB962C8B-B14F-4D97-AF65-F5344CB8AC3E}">
        <p14:creationId xmlns:p14="http://schemas.microsoft.com/office/powerpoint/2010/main" val="20631486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76DE42-5E29-4824-9EFC-DA54065E01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hlinkClick r:id="rId3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Akka.Net</a:t>
            </a:r>
            <a:r>
              <a:rPr lang="ru-RU" sz="2400" dirty="0"/>
              <a:t> (+ </a:t>
            </a:r>
            <a:r>
              <a:rPr lang="en-US" sz="2400" dirty="0" err="1"/>
              <a:t>Akka.Streams</a:t>
            </a:r>
            <a:r>
              <a:rPr lang="ru-RU" sz="2400" dirty="0"/>
              <a:t>)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Microsoft Orleans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protoactor-dotnet</a:t>
            </a:r>
            <a:endParaRPr lang="ru-RU" sz="2400" dirty="0">
              <a:hlinkClick r:id="rId6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6"/>
              </a:rPr>
              <a:t>Reactive Streams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7"/>
              </a:rPr>
              <a:t>Foundatio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hlinkClick r:id="rId8"/>
              </a:rPr>
              <a:t>Obvs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hlinkClick r:id="rId9"/>
              </a:rPr>
              <a:t>MassTransit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10"/>
              </a:rPr>
              <a:t>Reactive extensions</a:t>
            </a:r>
            <a:endParaRPr lang="en-US" sz="24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EA04384-80E4-4763-9D42-C3A13EC908D6}"/>
              </a:ext>
            </a:extLst>
          </p:cNvPr>
          <p:cNvSpPr/>
          <p:nvPr/>
        </p:nvSpPr>
        <p:spPr bwMode="auto">
          <a:xfrm>
            <a:off x="649441" y="1394847"/>
            <a:ext cx="1326593" cy="364210"/>
          </a:xfrm>
          <a:prstGeom prst="rect">
            <a:avLst/>
          </a:prstGeom>
          <a:solidFill>
            <a:srgbClr val="00B33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2E11973-F833-4758-BF8A-611579EA7C53}"/>
              </a:ext>
            </a:extLst>
          </p:cNvPr>
          <p:cNvSpPr/>
          <p:nvPr/>
        </p:nvSpPr>
        <p:spPr bwMode="auto">
          <a:xfrm>
            <a:off x="649440" y="1770894"/>
            <a:ext cx="2434723" cy="364210"/>
          </a:xfrm>
          <a:prstGeom prst="rect">
            <a:avLst/>
          </a:prstGeom>
          <a:solidFill>
            <a:srgbClr val="00B33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9DE0190-0063-4200-A77E-548883E92340}"/>
              </a:ext>
            </a:extLst>
          </p:cNvPr>
          <p:cNvSpPr/>
          <p:nvPr/>
        </p:nvSpPr>
        <p:spPr bwMode="auto">
          <a:xfrm>
            <a:off x="649439" y="2168795"/>
            <a:ext cx="2434723" cy="364210"/>
          </a:xfrm>
          <a:prstGeom prst="rect">
            <a:avLst/>
          </a:prstGeom>
          <a:solidFill>
            <a:srgbClr val="00B33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098B890-12DE-4586-B64C-A91C17E7A0E8}"/>
              </a:ext>
            </a:extLst>
          </p:cNvPr>
          <p:cNvSpPr/>
          <p:nvPr/>
        </p:nvSpPr>
        <p:spPr bwMode="auto">
          <a:xfrm>
            <a:off x="657190" y="2551199"/>
            <a:ext cx="2434721" cy="320502"/>
          </a:xfrm>
          <a:prstGeom prst="rect">
            <a:avLst/>
          </a:prstGeom>
          <a:solidFill>
            <a:srgbClr val="00B33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2D3A0FF-A83C-43C9-9DC5-08D083A262AF}"/>
              </a:ext>
            </a:extLst>
          </p:cNvPr>
          <p:cNvSpPr/>
          <p:nvPr/>
        </p:nvSpPr>
        <p:spPr bwMode="auto">
          <a:xfrm>
            <a:off x="2428614" y="1397633"/>
            <a:ext cx="1856667" cy="339570"/>
          </a:xfrm>
          <a:prstGeom prst="rect">
            <a:avLst/>
          </a:prstGeom>
          <a:solidFill>
            <a:srgbClr val="00B33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41FE2F8-866A-4196-BB79-562F67DA085C}"/>
              </a:ext>
            </a:extLst>
          </p:cNvPr>
          <p:cNvSpPr/>
          <p:nvPr/>
        </p:nvSpPr>
        <p:spPr bwMode="auto">
          <a:xfrm>
            <a:off x="657189" y="2881647"/>
            <a:ext cx="1404085" cy="364210"/>
          </a:xfrm>
          <a:prstGeom prst="rect">
            <a:avLst/>
          </a:prstGeom>
          <a:solidFill>
            <a:srgbClr val="00B33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B1CC028-C256-4505-A073-500AB34A29ED}"/>
              </a:ext>
            </a:extLst>
          </p:cNvPr>
          <p:cNvSpPr/>
          <p:nvPr/>
        </p:nvSpPr>
        <p:spPr bwMode="auto">
          <a:xfrm>
            <a:off x="649439" y="3253037"/>
            <a:ext cx="1675307" cy="706780"/>
          </a:xfrm>
          <a:prstGeom prst="rect">
            <a:avLst/>
          </a:prstGeom>
          <a:solidFill>
            <a:srgbClr val="00B33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B3B054B-6E09-4221-9E36-69AC81E5825C}"/>
              </a:ext>
            </a:extLst>
          </p:cNvPr>
          <p:cNvSpPr/>
          <p:nvPr/>
        </p:nvSpPr>
        <p:spPr bwMode="auto">
          <a:xfrm>
            <a:off x="657189" y="3975448"/>
            <a:ext cx="2752438" cy="339570"/>
          </a:xfrm>
          <a:prstGeom prst="rect">
            <a:avLst/>
          </a:prstGeom>
          <a:solidFill>
            <a:srgbClr val="00B33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184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1D88DF7-0617-4E17-A766-DC8EC2016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Reactive extensions</a:t>
            </a:r>
          </a:p>
        </p:txBody>
      </p:sp>
    </p:spTree>
    <p:extLst>
      <p:ext uri="{BB962C8B-B14F-4D97-AF65-F5344CB8AC3E}">
        <p14:creationId xmlns:p14="http://schemas.microsoft.com/office/powerpoint/2010/main" val="30771241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ÐÐ°ÑÑÐ¸Ð½ÐºÐ¸ Ð¿Ð¾ Ð·Ð°Ð¿ÑÐ¾ÑÑ reactive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1" y="685804"/>
            <a:ext cx="9106499" cy="402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9187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ÐÐ°ÑÑÐ¸Ð½ÐºÐ¸ Ð¿Ð¾ Ð·Ð°Ð¿ÑÐ¾ÑÑ teacher"/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09297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ÐÐ°ÑÑÐ¸Ð½ÐºÐ¸ Ð¿Ð¾ Ð·Ð°Ð¿ÑÐ¾ÑÑ Java"/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85" y="1675811"/>
            <a:ext cx="1155212" cy="211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ÐÐ°ÑÑÐ¸Ð½ÐºÐ¸ Ð¿Ð¾ Ð·Ð°Ð¿ÑÐ¾ÑÑ JavaScrip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317" y="2115039"/>
            <a:ext cx="967887" cy="9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ÐÐ°ÑÑÐ¸Ð½ÐºÐ¸ Ð¿Ð¾ Ð·Ð°Ð¿ÑÐ¾ÑÑ C#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6" y="2980508"/>
            <a:ext cx="1134292" cy="113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ÐÐ°ÑÑÐ¸Ð½ÐºÐ¸ Ð¿Ð¾ Ð·Ð°Ð¿ÑÐ¾ÑÑ Scal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603" y="2161498"/>
            <a:ext cx="2280783" cy="68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ÐÐ°ÑÑÐ¸Ð½ÐºÐ¸ Ð¿Ð¾ Ð·Ð°Ð¿ÑÐ¾ÑÑ Cloju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84" y="541227"/>
            <a:ext cx="1264749" cy="126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ÐÐ°ÑÑÐ¸Ð½ÐºÐ¸ Ð¿Ð¾ Ð·Ð°Ð¿ÑÐ¾ÑÑ C++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042" y="291775"/>
            <a:ext cx="1682385" cy="168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ÐÐ°ÑÑÐ¸Ð½ÐºÐ¸ Ð¿Ð¾ Ð·Ð°Ð¿ÑÐ¾ÑÑ Lu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86" y="168275"/>
            <a:ext cx="16573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ÐÐ°ÑÑÐ¸Ð½ÐºÐ¸ Ð¿Ð¾ Ð·Ð°Ð¿ÑÐ¾ÑÑ Rub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496" y="2980508"/>
            <a:ext cx="890832" cy="8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ÐÐ°ÑÑÐ¸Ð½ÐºÐ¸ Ð¿Ð¾ Ð·Ð°Ð¿ÑÐ¾ÑÑ Python la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065" y="228996"/>
            <a:ext cx="1518179" cy="151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ÐÐ°ÑÑÐ¸Ð½ÐºÐ¸ Ð¿Ð¾ Ð·Ð°Ð¿ÑÐ¾ÑÑ Go la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85" y="-6138"/>
            <a:ext cx="1469178" cy="146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ÐÐ°ÑÑÐ¸Ð½ÐºÐ¸ Ð¿Ð¾ Ð·Ð°Ð¿ÑÐ¾ÑÑ Groovy la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62" y="2311687"/>
            <a:ext cx="1709369" cy="84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4" name="Picture 34" descr="ÐÐ°ÑÑÐ¸Ð½ÐºÐ¸ Ð¿Ð¾ Ð·Ð°Ð¿ÑÐ¾ÑÑ Kotlin la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59" y="4043271"/>
            <a:ext cx="1066714" cy="106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6" name="Picture 3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494" y="3121814"/>
            <a:ext cx="7239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8" name="Picture 38" descr="ÐÐ°ÑÑÐ¸Ð½ÐºÐ¸ Ð¿Ð¾ Ð·Ð°Ð¿ÑÐ¾ÑÑ PHP la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662" y="3913559"/>
            <a:ext cx="1623990" cy="111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62" name="Picture 42" descr="ÐÐ°ÑÑÐ¸Ð½ÐºÐ¸ Ð¿Ð¾ Ð·Ð°Ð¿ÑÐ¾ÑÑ Elixir la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996" y="3893688"/>
            <a:ext cx="952500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64" name="Picture 44" descr="ÐÐ°ÑÑÐ¸Ð½ÐºÐ¸ Ð¿Ð¾ Ð·Ð°Ð¿ÑÐ¾ÑÑ Dart la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8807"/>
            <a:ext cx="2978553" cy="79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68279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89568" y="1874521"/>
            <a:ext cx="8904801" cy="1906788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RX in</a:t>
            </a:r>
            <a:r>
              <a:rPr lang="ru-RU" dirty="0"/>
              <a:t> </a:t>
            </a:r>
            <a:r>
              <a:rPr lang="en-US" dirty="0"/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164848444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06B25D0-9C65-47F9-9771-D771AD546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RX and Reactive manifesto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D474445-DDAE-47E1-BE45-7A306E0D290C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385870" y="1019175"/>
            <a:ext cx="8313523" cy="371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0848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1D88DF7-0617-4E17-A766-DC8EC2016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31" y="1704981"/>
            <a:ext cx="8423524" cy="830997"/>
          </a:xfrm>
        </p:spPr>
        <p:txBody>
          <a:bodyPr/>
          <a:lstStyle/>
          <a:p>
            <a:r>
              <a:rPr lang="en-US" dirty="0"/>
              <a:t>What is reactive programming?</a:t>
            </a:r>
          </a:p>
        </p:txBody>
      </p:sp>
    </p:spTree>
    <p:extLst>
      <p:ext uri="{BB962C8B-B14F-4D97-AF65-F5344CB8AC3E}">
        <p14:creationId xmlns:p14="http://schemas.microsoft.com/office/powerpoint/2010/main" val="367896591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99FB18B-73C6-4FE1-82AB-A7814C4ADF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2227831"/>
            <a:ext cx="8409350" cy="690630"/>
          </a:xfrm>
        </p:spPr>
        <p:txBody>
          <a:bodyPr anchor="ctr"/>
          <a:lstStyle/>
          <a:p>
            <a:pPr algn="ctr"/>
            <a:r>
              <a:rPr lang="en-US" sz="3600" dirty="0"/>
              <a:t>Rx = Observables + LINQ + Schedulers</a:t>
            </a:r>
          </a:p>
        </p:txBody>
      </p:sp>
    </p:spTree>
    <p:extLst>
      <p:ext uri="{BB962C8B-B14F-4D97-AF65-F5344CB8AC3E}">
        <p14:creationId xmlns:p14="http://schemas.microsoft.com/office/powerpoint/2010/main" val="277531365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76DE42-5E29-4824-9EFC-DA54065E01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Observable </a:t>
            </a:r>
            <a:r>
              <a:rPr lang="ru-RU" sz="2800" dirty="0"/>
              <a:t>- коллекция значений, упорядоченная во времени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Observer</a:t>
            </a:r>
            <a:r>
              <a:rPr lang="ru-RU" sz="2800" dirty="0"/>
              <a:t> - можно представить как коллекцию </a:t>
            </a:r>
            <a:r>
              <a:rPr lang="ru-RU" sz="2800" dirty="0" err="1"/>
              <a:t>callback’ов</a:t>
            </a:r>
            <a:r>
              <a:rPr lang="ru-RU" sz="2800" dirty="0"/>
              <a:t>, которая умеет реагировать на изменения в потоке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Subject</a:t>
            </a:r>
            <a:r>
              <a:rPr lang="ru-RU" sz="2800" dirty="0"/>
              <a:t> - </a:t>
            </a:r>
            <a:r>
              <a:rPr lang="ru-RU" sz="2800" dirty="0" err="1"/>
              <a:t>observable</a:t>
            </a:r>
            <a:r>
              <a:rPr lang="ru-RU" sz="2800" dirty="0"/>
              <a:t> и </a:t>
            </a:r>
            <a:r>
              <a:rPr lang="ru-RU" sz="2800" dirty="0" err="1"/>
              <a:t>observer</a:t>
            </a:r>
            <a:r>
              <a:rPr lang="ru-RU" sz="2800" dirty="0"/>
              <a:t> в одном лице.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 dirty="0"/>
              <a:t>Observables</a:t>
            </a:r>
          </a:p>
        </p:txBody>
      </p:sp>
    </p:spTree>
    <p:extLst>
      <p:ext uri="{BB962C8B-B14F-4D97-AF65-F5344CB8AC3E}">
        <p14:creationId xmlns:p14="http://schemas.microsoft.com/office/powerpoint/2010/main" val="194262344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/>
          <p:cNvSpPr>
            <a:spLocks noGrp="1"/>
          </p:cNvSpPr>
          <p:nvPr>
            <p:ph sz="quarter" idx="11"/>
          </p:nvPr>
        </p:nvSpPr>
        <p:spPr>
          <a:xfrm>
            <a:off x="389732" y="2290082"/>
            <a:ext cx="8364537" cy="563336"/>
          </a:xfrm>
        </p:spPr>
        <p:txBody>
          <a:bodyPr/>
          <a:lstStyle/>
          <a:p>
            <a:r>
              <a:rPr lang="en-US" sz="3200" dirty="0" err="1">
                <a:solidFill>
                  <a:srgbClr val="005F4B"/>
                </a:solidFill>
              </a:rPr>
              <a:t>IDisposable</a:t>
            </a:r>
            <a:r>
              <a:rPr lang="en-US" sz="3200" dirty="0">
                <a:solidFill>
                  <a:srgbClr val="005F4B"/>
                </a:solidFill>
              </a:rPr>
              <a:t> Subscribe(</a:t>
            </a:r>
            <a:r>
              <a:rPr lang="en-US" sz="3200" dirty="0" err="1">
                <a:solidFill>
                  <a:srgbClr val="005F4B"/>
                </a:solidFill>
              </a:rPr>
              <a:t>IObserver</a:t>
            </a:r>
            <a:r>
              <a:rPr lang="en-US" sz="3200" dirty="0">
                <a:solidFill>
                  <a:srgbClr val="005F4B"/>
                </a:solidFill>
              </a:rPr>
              <a:t>&lt;T&gt;)</a:t>
            </a:r>
            <a:endParaRPr lang="ru-RU" sz="3200" dirty="0">
              <a:solidFill>
                <a:srgbClr val="005F4B"/>
              </a:solidFill>
            </a:endParaRPr>
          </a:p>
          <a:p>
            <a:endParaRPr lang="ru-RU" sz="32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  <a:r>
              <a:rPr lang="ru-RU" dirty="0"/>
              <a:t> </a:t>
            </a:r>
            <a:r>
              <a:rPr lang="en-US" dirty="0" err="1"/>
              <a:t>IObservable</a:t>
            </a:r>
            <a:r>
              <a:rPr lang="en-US" dirty="0"/>
              <a:t>&lt;out T&gt;</a:t>
            </a:r>
          </a:p>
        </p:txBody>
      </p:sp>
    </p:spTree>
    <p:extLst>
      <p:ext uri="{BB962C8B-B14F-4D97-AF65-F5344CB8AC3E}">
        <p14:creationId xmlns:p14="http://schemas.microsoft.com/office/powerpoint/2010/main" val="246527464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9"/>
          <p:cNvSpPr>
            <a:spLocks noGrp="1"/>
          </p:cNvSpPr>
          <p:nvPr>
            <p:ph sz="quarter" idx="11"/>
          </p:nvPr>
        </p:nvSpPr>
        <p:spPr>
          <a:xfrm>
            <a:off x="389732" y="1309500"/>
            <a:ext cx="8364537" cy="2524500"/>
          </a:xfrm>
        </p:spPr>
        <p:txBody>
          <a:bodyPr/>
          <a:lstStyle/>
          <a:p>
            <a:r>
              <a:rPr lang="en-US" sz="3200" dirty="0" err="1">
                <a:solidFill>
                  <a:srgbClr val="005F4B"/>
                </a:solidFill>
              </a:rPr>
              <a:t>OnNext</a:t>
            </a:r>
            <a:r>
              <a:rPr lang="en-US" sz="3200" dirty="0">
                <a:solidFill>
                  <a:srgbClr val="005F4B"/>
                </a:solidFill>
              </a:rPr>
              <a:t>(T)</a:t>
            </a:r>
          </a:p>
          <a:p>
            <a:endParaRPr lang="en-US" sz="3200" dirty="0">
              <a:solidFill>
                <a:srgbClr val="005F4B"/>
              </a:solidFill>
            </a:endParaRPr>
          </a:p>
          <a:p>
            <a:r>
              <a:rPr lang="en-US" sz="3200" dirty="0" err="1">
                <a:solidFill>
                  <a:srgbClr val="005F4B"/>
                </a:solidFill>
              </a:rPr>
              <a:t>OnError</a:t>
            </a:r>
            <a:r>
              <a:rPr lang="en-US" sz="3200" dirty="0">
                <a:solidFill>
                  <a:srgbClr val="005F4B"/>
                </a:solidFill>
              </a:rPr>
              <a:t>(Exception)</a:t>
            </a:r>
          </a:p>
          <a:p>
            <a:endParaRPr lang="en-US" sz="3200" dirty="0">
              <a:solidFill>
                <a:srgbClr val="005F4B"/>
              </a:solidFill>
            </a:endParaRPr>
          </a:p>
          <a:p>
            <a:r>
              <a:rPr lang="en-US" sz="3200" dirty="0" err="1">
                <a:solidFill>
                  <a:srgbClr val="005F4B"/>
                </a:solidFill>
              </a:rPr>
              <a:t>OnCompleted</a:t>
            </a:r>
            <a:r>
              <a:rPr lang="en-US" sz="3200" dirty="0">
                <a:solidFill>
                  <a:srgbClr val="005F4B"/>
                </a:solidFill>
              </a:rPr>
              <a:t>()</a:t>
            </a:r>
            <a:endParaRPr lang="ru-RU" sz="3200" dirty="0">
              <a:solidFill>
                <a:srgbClr val="005F4B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Interface IObserver&lt;T&gt;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3209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7085" y="909760"/>
            <a:ext cx="8109767" cy="395141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Marble diagrams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930278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922626" y="1596846"/>
            <a:ext cx="7240010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0163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288455" y="1417320"/>
            <a:ext cx="6507027" cy="27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3011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pic>
        <p:nvPicPr>
          <p:cNvPr id="9218" name="Picture 2" descr="Image result for RxJS Marbles"/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29" y="1019175"/>
            <a:ext cx="6431005" cy="371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20443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pic>
        <p:nvPicPr>
          <p:cNvPr id="8194" name="Picture 2" descr="Image result for RxJS Marbles"/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29" y="1019175"/>
            <a:ext cx="6431005" cy="371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78863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76DE42-5E29-4824-9EFC-DA54065E01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Callbacks will run on same thread by default</a:t>
            </a:r>
            <a:endParaRPr lang="ru-RU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Schedulers' exist</a:t>
            </a:r>
            <a:r>
              <a:rPr lang="ru-RU" sz="3200" dirty="0"/>
              <a:t>:</a:t>
            </a:r>
          </a:p>
          <a:p>
            <a:pPr marL="609593" lvl="1" indent="-342900"/>
            <a:r>
              <a:rPr lang="en-US" sz="3200" dirty="0"/>
              <a:t>On task-pool</a:t>
            </a:r>
            <a:endParaRPr lang="ru-RU" sz="3200" dirty="0"/>
          </a:p>
          <a:p>
            <a:pPr marL="609593" lvl="1" indent="-342900"/>
            <a:r>
              <a:rPr lang="en-US" sz="3200" dirty="0"/>
              <a:t>On thread-pool</a:t>
            </a:r>
            <a:endParaRPr lang="ru-RU" sz="3200" dirty="0"/>
          </a:p>
          <a:p>
            <a:pPr marL="609593" lvl="1" indent="-342900"/>
            <a:r>
              <a:rPr lang="en-US" sz="3200" dirty="0"/>
              <a:t>On new thread (each time)</a:t>
            </a:r>
            <a:endParaRPr lang="ru-RU" sz="3200" dirty="0"/>
          </a:p>
          <a:p>
            <a:pPr marL="609593" lvl="1" indent="-342900"/>
            <a:r>
              <a:rPr lang="en-US" sz="3200" dirty="0"/>
              <a:t>On specific thread</a:t>
            </a:r>
            <a:endParaRPr lang="ru-RU" sz="3200" dirty="0"/>
          </a:p>
          <a:p>
            <a:pPr marL="609593" lvl="1" indent="-342900"/>
            <a:r>
              <a:rPr lang="en-US" sz="3200" dirty="0"/>
              <a:t>Custom</a:t>
            </a:r>
            <a:endParaRPr lang="ru-RU" sz="3200" dirty="0"/>
          </a:p>
          <a:p>
            <a:pPr marL="342900" indent="-342900"/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 dirty="0"/>
              <a:t>Scheduler</a:t>
            </a:r>
          </a:p>
        </p:txBody>
      </p:sp>
    </p:spTree>
    <p:extLst>
      <p:ext uri="{BB962C8B-B14F-4D97-AF65-F5344CB8AC3E}">
        <p14:creationId xmlns:p14="http://schemas.microsoft.com/office/powerpoint/2010/main" val="279017000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Запись экрана 2019-07-03 в 21.59.55">
            <a:hlinkClick r:id="" action="ppaction://media"/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8460" y="1148488"/>
            <a:ext cx="7030386" cy="2716620"/>
          </a:xfrm>
        </p:spPr>
      </p:pic>
    </p:spTree>
    <p:extLst>
      <p:ext uri="{BB962C8B-B14F-4D97-AF65-F5344CB8AC3E}">
        <p14:creationId xmlns:p14="http://schemas.microsoft.com/office/powerpoint/2010/main" val="27810771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928041" y="1082040"/>
            <a:ext cx="7227856" cy="3217416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 dirty="0"/>
              <a:t>Hot and cold observables</a:t>
            </a:r>
          </a:p>
        </p:txBody>
      </p:sp>
    </p:spTree>
    <p:extLst>
      <p:ext uri="{BB962C8B-B14F-4D97-AF65-F5344CB8AC3E}">
        <p14:creationId xmlns:p14="http://schemas.microsoft.com/office/powerpoint/2010/main" val="298131012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928041" y="1082040"/>
            <a:ext cx="7227856" cy="3217416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 dirty="0"/>
              <a:t>Hot and cold observables</a:t>
            </a:r>
          </a:p>
        </p:txBody>
      </p:sp>
    </p:spTree>
    <p:extLst>
      <p:ext uri="{BB962C8B-B14F-4D97-AF65-F5344CB8AC3E}">
        <p14:creationId xmlns:p14="http://schemas.microsoft.com/office/powerpoint/2010/main" val="330657408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263653" y="856079"/>
            <a:ext cx="6556631" cy="3946336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Multicasting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214282" y="3602086"/>
            <a:ext cx="2258247" cy="1200329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800" dirty="0"/>
              <a:t>Or</a:t>
            </a:r>
          </a:p>
          <a:p>
            <a:pPr algn="ctr"/>
            <a:r>
              <a:rPr lang="en-US" sz="1800" dirty="0"/>
              <a:t>Publish()</a:t>
            </a:r>
          </a:p>
          <a:p>
            <a:pPr algn="ctr"/>
            <a:r>
              <a:rPr lang="en-US" sz="1800" dirty="0"/>
              <a:t>Or</a:t>
            </a:r>
          </a:p>
          <a:p>
            <a:pPr algn="ctr"/>
            <a:r>
              <a:rPr lang="en-US" sz="1800" dirty="0"/>
              <a:t>Publish().</a:t>
            </a:r>
            <a:r>
              <a:rPr lang="en-US" sz="1800" dirty="0" err="1"/>
              <a:t>RefCount</a:t>
            </a:r>
            <a:r>
              <a:rPr lang="en-US" sz="1800" dirty="0"/>
              <a:t>()</a:t>
            </a: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 flipH="1">
            <a:off x="4351571" y="3445329"/>
            <a:ext cx="8158" cy="15675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94890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202620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C7854CED-7618-4787-9584-1C42D37796F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71952" y="296563"/>
            <a:ext cx="9000095" cy="4706894"/>
          </a:xfrm>
        </p:spPr>
      </p:pic>
    </p:spTree>
    <p:extLst>
      <p:ext uri="{BB962C8B-B14F-4D97-AF65-F5344CB8AC3E}">
        <p14:creationId xmlns:p14="http://schemas.microsoft.com/office/powerpoint/2010/main" val="90301672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1D88DF7-0617-4E17-A766-DC8EC2016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Reactive programming in frontend (WPF)</a:t>
            </a:r>
          </a:p>
        </p:txBody>
      </p:sp>
    </p:spTree>
    <p:extLst>
      <p:ext uri="{BB962C8B-B14F-4D97-AF65-F5344CB8AC3E}">
        <p14:creationId xmlns:p14="http://schemas.microsoft.com/office/powerpoint/2010/main" val="64954223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</a:t>
            </a:r>
          </a:p>
        </p:txBody>
      </p:sp>
      <p:pic>
        <p:nvPicPr>
          <p:cNvPr id="12290" name="Picture 2" descr="Image result for utility software"/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67" y="1242060"/>
            <a:ext cx="7511404" cy="287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62120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</a:t>
            </a:r>
          </a:p>
        </p:txBody>
      </p:sp>
      <p:pic>
        <p:nvPicPr>
          <p:cNvPr id="3" name="Объект 2"/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708927" y="1031442"/>
            <a:ext cx="5673740" cy="359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4110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</a:t>
            </a:r>
            <a:r>
              <a:rPr lang="ru-RU" dirty="0"/>
              <a:t> </a:t>
            </a:r>
            <a:r>
              <a:rPr lang="en-US" dirty="0"/>
              <a:t>and </a:t>
            </a:r>
            <a:r>
              <a:rPr lang="en-US" dirty="0" err="1"/>
              <a:t>ReactiveUI</a:t>
            </a:r>
            <a:endParaRPr lang="en-US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708927" y="1031442"/>
            <a:ext cx="5673740" cy="3599725"/>
          </a:xfrm>
          <a:prstGeom prst="rect">
            <a:avLst/>
          </a:prstGeom>
        </p:spPr>
      </p:pic>
      <p:pic>
        <p:nvPicPr>
          <p:cNvPr id="4" name="Picture 2" descr="https://d33wubrfki0l68.cloudfront.net/1b88ade41838e8036700f92c2fb945455fb45fb3/97288/assets/img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009" y="1523315"/>
            <a:ext cx="769830" cy="76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d33wubrfki0l68.cloudfront.net/1b88ade41838e8036700f92c2fb945455fb45fb3/97288/assets/img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009" y="3675965"/>
            <a:ext cx="769830" cy="76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58996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 dirty="0"/>
              <a:t>ReactiveUI</a:t>
            </a:r>
          </a:p>
        </p:txBody>
      </p:sp>
      <p:pic>
        <p:nvPicPr>
          <p:cNvPr id="10242" name="Picture 2" descr="https://d33wubrfki0l68.cloudfront.net/1b88ade41838e8036700f92c2fb945455fb45fb3/97288/assets/img/logo.png"/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000" y="1173480"/>
            <a:ext cx="3065938" cy="306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90834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99FB18B-73C6-4FE1-82AB-A7814C4ADF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66462" y="1868365"/>
            <a:ext cx="4579323" cy="1246440"/>
          </a:xfrm>
        </p:spPr>
        <p:txBody>
          <a:bodyPr anchor="ctr"/>
          <a:lstStyle/>
          <a:p>
            <a:pPr algn="ctr"/>
            <a:r>
              <a:rPr lang="en-US" sz="7200" dirty="0"/>
              <a:t>Disclaimer</a:t>
            </a:r>
            <a:endParaRPr lang="en-US" dirty="0"/>
          </a:p>
        </p:txBody>
      </p:sp>
      <p:pic>
        <p:nvPicPr>
          <p:cNvPr id="1026" name="Picture 2" descr="Image result for back pressure reactive gif">
            <a:extLst>
              <a:ext uri="{FF2B5EF4-FFF2-40B4-BE49-F238E27FC236}">
                <a16:creationId xmlns:a16="http://schemas.microsoft.com/office/drawing/2014/main" id="{EBF799FB-8C1A-4A1D-BAB5-B9C2D98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635" y="4147976"/>
            <a:ext cx="1327365" cy="9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21944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59" y="1379220"/>
            <a:ext cx="5805619" cy="2786697"/>
          </a:xfr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example</a:t>
            </a:r>
          </a:p>
        </p:txBody>
      </p:sp>
    </p:spTree>
    <p:extLst>
      <p:ext uri="{BB962C8B-B14F-4D97-AF65-F5344CB8AC3E}">
        <p14:creationId xmlns:p14="http://schemas.microsoft.com/office/powerpoint/2010/main" val="190868830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Объект 2"/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760719" y="1318260"/>
            <a:ext cx="7562500" cy="2735123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example</a:t>
            </a:r>
          </a:p>
        </p:txBody>
      </p:sp>
      <p:sp>
        <p:nvSpPr>
          <p:cNvPr id="4" name="Прямоугольник 3"/>
          <p:cNvSpPr/>
          <p:nvPr/>
        </p:nvSpPr>
        <p:spPr bwMode="auto">
          <a:xfrm>
            <a:off x="1331366" y="1435894"/>
            <a:ext cx="3752698" cy="307181"/>
          </a:xfrm>
          <a:prstGeom prst="rect">
            <a:avLst/>
          </a:prstGeom>
          <a:solidFill>
            <a:srgbClr val="00B33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1333595" y="1807750"/>
            <a:ext cx="6866743" cy="307181"/>
          </a:xfrm>
          <a:prstGeom prst="rect">
            <a:avLst/>
          </a:prstGeom>
          <a:solidFill>
            <a:srgbClr val="00B33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1331367" y="2179606"/>
            <a:ext cx="3482036" cy="307181"/>
          </a:xfrm>
          <a:prstGeom prst="rect">
            <a:avLst/>
          </a:prstGeom>
          <a:solidFill>
            <a:srgbClr val="00B33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1331367" y="2532230"/>
            <a:ext cx="2655418" cy="307181"/>
          </a:xfrm>
          <a:prstGeom prst="rect">
            <a:avLst/>
          </a:prstGeom>
          <a:solidFill>
            <a:srgbClr val="00B33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1331365" y="2884854"/>
            <a:ext cx="5619503" cy="307181"/>
          </a:xfrm>
          <a:prstGeom prst="rect">
            <a:avLst/>
          </a:prstGeom>
          <a:solidFill>
            <a:srgbClr val="00B33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1331367" y="3256710"/>
            <a:ext cx="4190752" cy="307181"/>
          </a:xfrm>
          <a:prstGeom prst="rect">
            <a:avLst/>
          </a:prstGeom>
          <a:solidFill>
            <a:srgbClr val="00B33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1331365" y="3628566"/>
            <a:ext cx="3376366" cy="307181"/>
          </a:xfrm>
          <a:prstGeom prst="rect">
            <a:avLst/>
          </a:prstGeom>
          <a:solidFill>
            <a:srgbClr val="00B33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6981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99FB18B-73C6-4FE1-82AB-A7814C4ADF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VSPC </a:t>
            </a:r>
            <a:r>
              <a:rPr lang="en-US" dirty="0" err="1"/>
              <a:t>AgentUI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98396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AgentUI</a:t>
            </a:r>
            <a:endParaRPr lang="en-US" dirty="0"/>
          </a:p>
        </p:txBody>
      </p:sp>
      <p:pic>
        <p:nvPicPr>
          <p:cNvPr id="2" name="Объект 1">
            <a:extLst>
              <a:ext uri="{FF2B5EF4-FFF2-40B4-BE49-F238E27FC236}">
                <a16:creationId xmlns:a16="http://schemas.microsoft.com/office/drawing/2014/main" id="{F0E18405-CB22-4B0E-89FF-FA81362C8DF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986976" y="823284"/>
            <a:ext cx="5311895" cy="3864831"/>
          </a:xfrm>
          <a:prstGeom prst="rect">
            <a:avLst/>
          </a:prstGeom>
          <a:ln w="9525">
            <a:solidFill>
              <a:srgbClr val="00B336"/>
            </a:solidFill>
          </a:ln>
        </p:spPr>
      </p:pic>
    </p:spTree>
    <p:extLst>
      <p:ext uri="{BB962C8B-B14F-4D97-AF65-F5344CB8AC3E}">
        <p14:creationId xmlns:p14="http://schemas.microsoft.com/office/powerpoint/2010/main" val="364054170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g.devrant.com/devrant/rant/r_1071248_2YrmB.jpg"/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512" y="877030"/>
            <a:ext cx="3760914" cy="376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 dirty="0" err="1"/>
              <a:t>AgentUI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21444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g.devrant.com/devrant/rant/r_1071248_2YrmB.jpg"/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512" y="877030"/>
            <a:ext cx="3760914" cy="376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 dirty="0" err="1"/>
              <a:t>AgentUI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83091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>
            <a:extLst>
              <a:ext uri="{FF2B5EF4-FFF2-40B4-BE49-F238E27FC236}">
                <a16:creationId xmlns:a16="http://schemas.microsoft.com/office/drawing/2014/main" id="{D1846411-0DE2-48E3-9931-53A9DAF911F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929620" y="912721"/>
            <a:ext cx="5284760" cy="3318058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</a:t>
            </a:r>
          </a:p>
        </p:txBody>
      </p:sp>
      <p:sp>
        <p:nvSpPr>
          <p:cNvPr id="4" name="Прямоугольник 3"/>
          <p:cNvSpPr/>
          <p:nvPr/>
        </p:nvSpPr>
        <p:spPr bwMode="auto">
          <a:xfrm>
            <a:off x="2731541" y="2798671"/>
            <a:ext cx="3162052" cy="453858"/>
          </a:xfrm>
          <a:prstGeom prst="rect">
            <a:avLst/>
          </a:prstGeom>
          <a:solidFill>
            <a:srgbClr val="00B33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 bwMode="auto">
          <a:xfrm>
            <a:off x="2731542" y="3272288"/>
            <a:ext cx="3519240" cy="435317"/>
          </a:xfrm>
          <a:prstGeom prst="rect">
            <a:avLst/>
          </a:prstGeom>
          <a:solidFill>
            <a:srgbClr val="00B33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1995734" y="912721"/>
            <a:ext cx="5218645" cy="308860"/>
          </a:xfrm>
          <a:prstGeom prst="rect">
            <a:avLst/>
          </a:prstGeom>
          <a:solidFill>
            <a:srgbClr val="00B33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094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D95370A-0827-480E-A620-CA620F6B590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891217" y="797999"/>
            <a:ext cx="5361565" cy="354750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 bwMode="auto">
          <a:xfrm>
            <a:off x="2577860" y="2921616"/>
            <a:ext cx="4674921" cy="974190"/>
          </a:xfrm>
          <a:prstGeom prst="rect">
            <a:avLst/>
          </a:prstGeom>
          <a:solidFill>
            <a:srgbClr val="00B33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0437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1B851B3D-69A3-4CDE-B97A-CA2C7B4DA91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360000" y="2057846"/>
            <a:ext cx="8425133" cy="102780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 bwMode="auto">
          <a:xfrm>
            <a:off x="2823750" y="2057847"/>
            <a:ext cx="1963404" cy="247363"/>
          </a:xfrm>
          <a:prstGeom prst="rect">
            <a:avLst/>
          </a:prstGeom>
          <a:solidFill>
            <a:srgbClr val="00B33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2623964" y="2368964"/>
            <a:ext cx="2693387" cy="220556"/>
          </a:xfrm>
          <a:prstGeom prst="rect">
            <a:avLst/>
          </a:prstGeom>
          <a:solidFill>
            <a:srgbClr val="00B33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1385554" y="2604716"/>
            <a:ext cx="2502567" cy="295921"/>
          </a:xfrm>
          <a:prstGeom prst="rect">
            <a:avLst/>
          </a:prstGeom>
          <a:solidFill>
            <a:srgbClr val="00B33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4235051" y="2616328"/>
            <a:ext cx="1351242" cy="295921"/>
          </a:xfrm>
          <a:prstGeom prst="rect">
            <a:avLst/>
          </a:prstGeom>
          <a:solidFill>
            <a:srgbClr val="00E29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5933223" y="2612400"/>
            <a:ext cx="2596054" cy="295921"/>
          </a:xfrm>
          <a:prstGeom prst="rect">
            <a:avLst/>
          </a:prstGeom>
          <a:solidFill>
            <a:srgbClr val="93EB2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817C020-415C-40D8-AF3E-65D19CC09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128" y="3581317"/>
            <a:ext cx="3439005" cy="1181265"/>
          </a:xfrm>
          <a:prstGeom prst="rect">
            <a:avLst/>
          </a:prstGeom>
          <a:ln>
            <a:solidFill>
              <a:srgbClr val="00B336"/>
            </a:solidFill>
          </a:ln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B7664EA-0C8E-43EE-879F-A26E7FA3C953}"/>
              </a:ext>
            </a:extLst>
          </p:cNvPr>
          <p:cNvSpPr/>
          <p:nvPr/>
        </p:nvSpPr>
        <p:spPr bwMode="auto">
          <a:xfrm>
            <a:off x="6874330" y="4229100"/>
            <a:ext cx="873578" cy="432707"/>
          </a:xfrm>
          <a:prstGeom prst="rect">
            <a:avLst/>
          </a:prstGeom>
          <a:noFill/>
          <a:ln w="19050">
            <a:solidFill>
              <a:srgbClr val="00E29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4170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11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76692D1-D930-4A47-9C9B-B2F7EE59E53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015220" y="2034712"/>
            <a:ext cx="7113560" cy="1074077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33E6ADC-CCC7-4CFA-93D9-5D2F0F4DAB15}"/>
              </a:ext>
            </a:extLst>
          </p:cNvPr>
          <p:cNvSpPr/>
          <p:nvPr/>
        </p:nvSpPr>
        <p:spPr bwMode="auto">
          <a:xfrm>
            <a:off x="2913556" y="2054062"/>
            <a:ext cx="4932323" cy="280924"/>
          </a:xfrm>
          <a:prstGeom prst="rect">
            <a:avLst/>
          </a:prstGeom>
          <a:solidFill>
            <a:srgbClr val="00B33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FC2C9D8-DA78-40FC-A180-DBECEC7D027E}"/>
              </a:ext>
            </a:extLst>
          </p:cNvPr>
          <p:cNvSpPr/>
          <p:nvPr/>
        </p:nvSpPr>
        <p:spPr bwMode="auto">
          <a:xfrm>
            <a:off x="1539234" y="2737140"/>
            <a:ext cx="1963245" cy="280924"/>
          </a:xfrm>
          <a:prstGeom prst="rect">
            <a:avLst/>
          </a:prstGeom>
          <a:solidFill>
            <a:srgbClr val="00B33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EDA814-6C63-47FD-8C5D-EEC37349A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128" y="3581317"/>
            <a:ext cx="3439005" cy="1181265"/>
          </a:xfrm>
          <a:prstGeom prst="rect">
            <a:avLst/>
          </a:prstGeom>
          <a:ln>
            <a:solidFill>
              <a:srgbClr val="00B336"/>
            </a:solidFill>
          </a:ln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A748025-18C0-4745-9466-BEC765A01661}"/>
              </a:ext>
            </a:extLst>
          </p:cNvPr>
          <p:cNvSpPr/>
          <p:nvPr/>
        </p:nvSpPr>
        <p:spPr bwMode="auto">
          <a:xfrm>
            <a:off x="6874330" y="4229100"/>
            <a:ext cx="873578" cy="432707"/>
          </a:xfrm>
          <a:prstGeom prst="rect">
            <a:avLst/>
          </a:prstGeom>
          <a:noFill/>
          <a:ln w="19050">
            <a:solidFill>
              <a:srgbClr val="00E29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191DE9E-7749-4907-94F3-E16EA9C7CEC9}"/>
              </a:ext>
            </a:extLst>
          </p:cNvPr>
          <p:cNvSpPr/>
          <p:nvPr/>
        </p:nvSpPr>
        <p:spPr bwMode="auto">
          <a:xfrm>
            <a:off x="1539233" y="2406360"/>
            <a:ext cx="2387787" cy="280924"/>
          </a:xfrm>
          <a:prstGeom prst="rect">
            <a:avLst/>
          </a:prstGeom>
          <a:solidFill>
            <a:srgbClr val="00B33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2273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1D88DF7-0617-4E17-A766-DC8EC2016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From reactive programming</a:t>
            </a:r>
          </a:p>
          <a:p>
            <a:r>
              <a:rPr lang="en-US" dirty="0"/>
              <a:t>To reactive systems</a:t>
            </a:r>
          </a:p>
        </p:txBody>
      </p:sp>
    </p:spTree>
    <p:extLst>
      <p:ext uri="{BB962C8B-B14F-4D97-AF65-F5344CB8AC3E}">
        <p14:creationId xmlns:p14="http://schemas.microsoft.com/office/powerpoint/2010/main" val="104748724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/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360000" y="3303336"/>
            <a:ext cx="5101582" cy="6130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32C23E-377E-4A57-9A29-711918F08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301" y="3609868"/>
            <a:ext cx="3486637" cy="1162212"/>
          </a:xfrm>
          <a:prstGeom prst="rect">
            <a:avLst/>
          </a:prstGeom>
          <a:ln>
            <a:solidFill>
              <a:srgbClr val="00B336"/>
            </a:solidFill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00" y="2275108"/>
            <a:ext cx="4930247" cy="63151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00" y="1143791"/>
            <a:ext cx="8528086" cy="628499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C513688-329C-4CF7-B97B-362B4A0793B4}"/>
              </a:ext>
            </a:extLst>
          </p:cNvPr>
          <p:cNvSpPr/>
          <p:nvPr/>
        </p:nvSpPr>
        <p:spPr bwMode="auto">
          <a:xfrm>
            <a:off x="1947700" y="1337533"/>
            <a:ext cx="1211879" cy="197951"/>
          </a:xfrm>
          <a:prstGeom prst="rect">
            <a:avLst/>
          </a:prstGeom>
          <a:solidFill>
            <a:srgbClr val="00B33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13EAE68-C726-44E7-B787-AC52EC968AFF}"/>
              </a:ext>
            </a:extLst>
          </p:cNvPr>
          <p:cNvSpPr/>
          <p:nvPr/>
        </p:nvSpPr>
        <p:spPr bwMode="auto">
          <a:xfrm>
            <a:off x="1063007" y="1535484"/>
            <a:ext cx="1345457" cy="197951"/>
          </a:xfrm>
          <a:prstGeom prst="rect">
            <a:avLst/>
          </a:prstGeom>
          <a:solidFill>
            <a:srgbClr val="00B33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A049305-11E9-4EF2-8FC9-1D147E769C08}"/>
              </a:ext>
            </a:extLst>
          </p:cNvPr>
          <p:cNvSpPr/>
          <p:nvPr/>
        </p:nvSpPr>
        <p:spPr bwMode="auto">
          <a:xfrm>
            <a:off x="2672690" y="1535503"/>
            <a:ext cx="6051248" cy="197951"/>
          </a:xfrm>
          <a:prstGeom prst="rect">
            <a:avLst/>
          </a:prstGeom>
          <a:solidFill>
            <a:srgbClr val="00E29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4F8CB0C-6AAE-463A-9032-B160D2745F4E}"/>
              </a:ext>
            </a:extLst>
          </p:cNvPr>
          <p:cNvSpPr/>
          <p:nvPr/>
        </p:nvSpPr>
        <p:spPr bwMode="auto">
          <a:xfrm>
            <a:off x="3249385" y="2236253"/>
            <a:ext cx="2040861" cy="211404"/>
          </a:xfrm>
          <a:prstGeom prst="rect">
            <a:avLst/>
          </a:prstGeom>
          <a:solidFill>
            <a:srgbClr val="93EB2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A833DE1-E766-4722-B2ED-B16A6F812059}"/>
              </a:ext>
            </a:extLst>
          </p:cNvPr>
          <p:cNvSpPr/>
          <p:nvPr/>
        </p:nvSpPr>
        <p:spPr bwMode="auto">
          <a:xfrm>
            <a:off x="5297433" y="4286251"/>
            <a:ext cx="1772837" cy="351064"/>
          </a:xfrm>
          <a:prstGeom prst="rect">
            <a:avLst/>
          </a:prstGeom>
          <a:noFill/>
          <a:ln w="19050">
            <a:solidFill>
              <a:srgbClr val="00E29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95B2D06-46B5-4457-A90A-69E15F6A5754}"/>
              </a:ext>
            </a:extLst>
          </p:cNvPr>
          <p:cNvSpPr/>
          <p:nvPr/>
        </p:nvSpPr>
        <p:spPr bwMode="auto">
          <a:xfrm>
            <a:off x="3585741" y="1120611"/>
            <a:ext cx="1651560" cy="197951"/>
          </a:xfrm>
          <a:prstGeom prst="rect">
            <a:avLst/>
          </a:prstGeom>
          <a:solidFill>
            <a:srgbClr val="00B33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4F8CB0C-6AAE-463A-9032-B160D2745F4E}"/>
              </a:ext>
            </a:extLst>
          </p:cNvPr>
          <p:cNvSpPr/>
          <p:nvPr/>
        </p:nvSpPr>
        <p:spPr bwMode="auto">
          <a:xfrm>
            <a:off x="715304" y="2455821"/>
            <a:ext cx="811417" cy="195614"/>
          </a:xfrm>
          <a:prstGeom prst="rect">
            <a:avLst/>
          </a:prstGeom>
          <a:solidFill>
            <a:srgbClr val="93EB2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4F8CB0C-6AAE-463A-9032-B160D2745F4E}"/>
              </a:ext>
            </a:extLst>
          </p:cNvPr>
          <p:cNvSpPr/>
          <p:nvPr/>
        </p:nvSpPr>
        <p:spPr bwMode="auto">
          <a:xfrm>
            <a:off x="715304" y="2673327"/>
            <a:ext cx="4403703" cy="211404"/>
          </a:xfrm>
          <a:prstGeom prst="rect">
            <a:avLst/>
          </a:prstGeom>
          <a:solidFill>
            <a:srgbClr val="93EB2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2BCB825-69D7-4C90-9AB5-A5332B6F14C3}"/>
              </a:ext>
            </a:extLst>
          </p:cNvPr>
          <p:cNvSpPr/>
          <p:nvPr/>
        </p:nvSpPr>
        <p:spPr bwMode="auto">
          <a:xfrm>
            <a:off x="2697280" y="3320114"/>
            <a:ext cx="2764302" cy="171767"/>
          </a:xfrm>
          <a:prstGeom prst="rect">
            <a:avLst/>
          </a:prstGeom>
          <a:solidFill>
            <a:srgbClr val="00B33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2BCB825-69D7-4C90-9AB5-A5332B6F14C3}"/>
              </a:ext>
            </a:extLst>
          </p:cNvPr>
          <p:cNvSpPr/>
          <p:nvPr/>
        </p:nvSpPr>
        <p:spPr bwMode="auto">
          <a:xfrm>
            <a:off x="715303" y="3522904"/>
            <a:ext cx="2950685" cy="163307"/>
          </a:xfrm>
          <a:prstGeom prst="rect">
            <a:avLst/>
          </a:prstGeom>
          <a:solidFill>
            <a:srgbClr val="00B33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2BCB825-69D7-4C90-9AB5-A5332B6F14C3}"/>
              </a:ext>
            </a:extLst>
          </p:cNvPr>
          <p:cNvSpPr/>
          <p:nvPr/>
        </p:nvSpPr>
        <p:spPr bwMode="auto">
          <a:xfrm>
            <a:off x="715303" y="3740410"/>
            <a:ext cx="4346554" cy="156659"/>
          </a:xfrm>
          <a:prstGeom prst="rect">
            <a:avLst/>
          </a:prstGeom>
          <a:solidFill>
            <a:srgbClr val="00B33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9790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1" grpId="2" animBg="1"/>
      <p:bldP spid="12" grpId="0" animBg="1"/>
      <p:bldP spid="12" grpId="1" animBg="1"/>
      <p:bldP spid="13" grpId="0" animBg="1"/>
      <p:bldP spid="13" grpId="1" animBg="1"/>
      <p:bldP spid="9" grpId="0" animBg="1"/>
      <p:bldP spid="9" grpId="1" animBg="1"/>
      <p:bldP spid="17" grpId="0" animBg="1"/>
      <p:bldP spid="17" grpId="1" animBg="1"/>
      <p:bldP spid="18" grpId="0" animBg="1"/>
      <p:bldP spid="18" grpId="1" animBg="1"/>
      <p:bldP spid="14" grpId="0" animBg="1"/>
      <p:bldP spid="14" grpId="1" animBg="1"/>
      <p:bldP spid="19" grpId="0" animBg="1"/>
      <p:bldP spid="19" grpId="1" animBg="1"/>
      <p:bldP spid="2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8A22FCD-6CA8-461B-A0BB-4C6E01C4B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 dirty="0"/>
              <a:t>A bit more</a:t>
            </a:r>
            <a:r>
              <a:rPr lang="ru-RU" dirty="0"/>
              <a:t> </a:t>
            </a:r>
            <a:r>
              <a:rPr lang="en-US" dirty="0"/>
              <a:t>about </a:t>
            </a:r>
            <a:r>
              <a:rPr lang="en-US" dirty="0" err="1"/>
              <a:t>ReactiveUI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9F04731-9561-4264-B80C-A46116077CB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Data Binding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Data Persistence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Routing</a:t>
            </a:r>
            <a:endParaRPr lang="ru-RU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View 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User Input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/>
              <a:t>TestScheduler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Message Bus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9432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>
            <a:extLst>
              <a:ext uri="{FF2B5EF4-FFF2-40B4-BE49-F238E27FC236}">
                <a16:creationId xmlns:a16="http://schemas.microsoft.com/office/drawing/2014/main" id="{D5DE40F3-1DE3-4592-BB84-8341E02A006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278210" y="2105034"/>
            <a:ext cx="8587580" cy="933432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ReactiveUI</a:t>
            </a:r>
            <a:r>
              <a:rPr lang="en-US" dirty="0"/>
              <a:t> disadvantages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5376D52-83F3-4402-8106-4D70F7DC76E6}"/>
              </a:ext>
            </a:extLst>
          </p:cNvPr>
          <p:cNvSpPr/>
          <p:nvPr/>
        </p:nvSpPr>
        <p:spPr bwMode="auto">
          <a:xfrm>
            <a:off x="2193818" y="2105034"/>
            <a:ext cx="3578331" cy="254445"/>
          </a:xfrm>
          <a:prstGeom prst="rect">
            <a:avLst/>
          </a:prstGeom>
          <a:solidFill>
            <a:srgbClr val="00B336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7120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ReactiveUI</a:t>
            </a:r>
            <a:r>
              <a:rPr lang="en-US" dirty="0"/>
              <a:t> disadvantages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571B4DC-5830-4EE9-BB6E-8F182C1866F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27574" y="1139582"/>
            <a:ext cx="5830114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5521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ReactiveUI</a:t>
            </a:r>
            <a:r>
              <a:rPr lang="en-US" dirty="0"/>
              <a:t> disadvantages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837FE42F-D1EE-4734-A8A1-9E3ECFB152D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186860" y="1432251"/>
            <a:ext cx="6770278" cy="117957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7FF9DC5-3650-45ED-9D20-89CD318AB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895" y="3318630"/>
            <a:ext cx="6498209" cy="57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6159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RX disadvantages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BE5EB4A-0076-498B-8856-4BF988399FC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819465" y="910857"/>
            <a:ext cx="7505070" cy="383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4734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RX disadvantages</a:t>
            </a:r>
          </a:p>
        </p:txBody>
      </p:sp>
      <p:pic>
        <p:nvPicPr>
          <p:cNvPr id="1026" name="Picture 2" descr="https://hackernoon.com/hn-images/1*ZIh051UiEUTvQfkgzatzRw.gif">
            <a:extLst>
              <a:ext uri="{FF2B5EF4-FFF2-40B4-BE49-F238E27FC236}">
                <a16:creationId xmlns:a16="http://schemas.microsoft.com/office/drawing/2014/main" id="{438BE048-C2FB-463F-BC1E-0183B1FFCCF4}"/>
              </a:ext>
            </a:extLst>
          </p:cNvPr>
          <p:cNvPicPr>
            <a:picLocks noGrp="1" noChangeAspect="1" noChangeArrowheads="1" noCrop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06" y="1019175"/>
            <a:ext cx="7435850" cy="371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43918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RX disadvantages</a:t>
            </a:r>
          </a:p>
        </p:txBody>
      </p:sp>
      <p:pic>
        <p:nvPicPr>
          <p:cNvPr id="3" name="Picture 2" descr="Image result for frontend backend meme"/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039" y="831539"/>
            <a:ext cx="2913859" cy="412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17827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76DE42-5E29-4824-9EFC-DA54065E01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9732" y="1456457"/>
            <a:ext cx="8364537" cy="27971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Используйте реактивную парадигму при взаимодействии с “физическим” миром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RX </a:t>
            </a:r>
            <a:r>
              <a:rPr lang="ru-RU" sz="2400" dirty="0"/>
              <a:t>полезен, но не панацея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Если вы разрабатываете </a:t>
            </a:r>
            <a:r>
              <a:rPr lang="en-US" sz="2400" dirty="0"/>
              <a:t>XAML</a:t>
            </a:r>
            <a:r>
              <a:rPr lang="ru-RU" sz="2400" dirty="0"/>
              <a:t> приложения, посмотрите на </a:t>
            </a:r>
            <a:r>
              <a:rPr lang="ru-RU" sz="2400" dirty="0" err="1"/>
              <a:t>ReactiveUI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При разработке распределённых систем, реактивный подход вне конкуренции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</a:t>
            </a:r>
            <a:r>
              <a:rPr lang="en-US" dirty="0" err="1"/>
              <a:t>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942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76DE42-5E29-4824-9EFC-DA54065E01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Introduction to Rx (Web book)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hlinkClick r:id="rId3"/>
              </a:rPr>
              <a:t>ReactiveUI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hlinkClick r:id="rId4"/>
              </a:rPr>
              <a:t>Доклад с </a:t>
            </a:r>
            <a:r>
              <a:rPr lang="en-US" dirty="0">
                <a:hlinkClick r:id="rId4"/>
              </a:rPr>
              <a:t>.Next:</a:t>
            </a:r>
            <a:r>
              <a:rPr lang="ru-RU" dirty="0">
                <a:hlinkClick r:id="rId4"/>
              </a:rPr>
              <a:t> </a:t>
            </a:r>
            <a:r>
              <a:rPr lang="en-US" dirty="0">
                <a:hlinkClick r:id="rId4"/>
              </a:rPr>
              <a:t>Tamir Dresher — Reactive Extensions (Rx) 101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Book</a:t>
            </a:r>
            <a:r>
              <a:rPr lang="ru-RU" dirty="0"/>
              <a:t> </a:t>
            </a:r>
            <a:r>
              <a:rPr lang="en-US" dirty="0">
                <a:hlinkClick r:id="rId5"/>
              </a:rPr>
              <a:t>Rx.NET in Action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Book </a:t>
            </a:r>
            <a:r>
              <a:rPr lang="en-US" dirty="0">
                <a:hlinkClick r:id="rId6"/>
              </a:rPr>
              <a:t>Reactive Design Patterns 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Book </a:t>
            </a:r>
            <a:r>
              <a:rPr lang="en-US" dirty="0">
                <a:hlinkClick r:id="rId7"/>
              </a:rPr>
              <a:t>Reactive Applications with Akka.NET 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pic>
        <p:nvPicPr>
          <p:cNvPr id="2050" name="Picture 2" descr="book cover">
            <a:extLst>
              <a:ext uri="{FF2B5EF4-FFF2-40B4-BE49-F238E27FC236}">
                <a16:creationId xmlns:a16="http://schemas.microsoft.com/office/drawing/2014/main" id="{943456B7-EB3A-4F56-A707-B055F07E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486" y="3151008"/>
            <a:ext cx="1451776" cy="1821042"/>
          </a:xfrm>
          <a:prstGeom prst="rect">
            <a:avLst/>
          </a:prstGeom>
          <a:noFill/>
          <a:ln>
            <a:solidFill>
              <a:srgbClr val="00B33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1.ozone.ru/multimedia/c1200/1021832663.jpg">
            <a:extLst>
              <a:ext uri="{FF2B5EF4-FFF2-40B4-BE49-F238E27FC236}">
                <a16:creationId xmlns:a16="http://schemas.microsoft.com/office/drawing/2014/main" id="{C4532A41-DEDF-44CD-9E06-0296D65B8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786" y="3151007"/>
            <a:ext cx="1170428" cy="1833745"/>
          </a:xfrm>
          <a:prstGeom prst="rect">
            <a:avLst/>
          </a:prstGeom>
          <a:noFill/>
          <a:ln>
            <a:solidFill>
              <a:srgbClr val="00B33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ook cover">
            <a:extLst>
              <a:ext uri="{FF2B5EF4-FFF2-40B4-BE49-F238E27FC236}">
                <a16:creationId xmlns:a16="http://schemas.microsoft.com/office/drawing/2014/main" id="{B4E92AE6-7AF9-47BA-860B-093180B26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79" y="3151007"/>
            <a:ext cx="1463601" cy="1833745"/>
          </a:xfrm>
          <a:prstGeom prst="rect">
            <a:avLst/>
          </a:prstGeom>
          <a:noFill/>
          <a:ln>
            <a:solidFill>
              <a:srgbClr val="00B33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15666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99FB18B-73C6-4FE1-82AB-A7814C4ADF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Reactive manifesto</a:t>
            </a:r>
          </a:p>
        </p:txBody>
      </p:sp>
    </p:spTree>
    <p:extLst>
      <p:ext uri="{BB962C8B-B14F-4D97-AF65-F5344CB8AC3E}">
        <p14:creationId xmlns:p14="http://schemas.microsoft.com/office/powerpoint/2010/main" val="3162418362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24" y="0"/>
            <a:ext cx="6795551" cy="51435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775" y="1984637"/>
            <a:ext cx="1174225" cy="11742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984636"/>
            <a:ext cx="1174226" cy="117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7491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 dirty="0"/>
              <a:t>Reactive manifesto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CC27D71A-278A-4FE2-9C1E-F0EEF1F49E5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360363" y="1582610"/>
            <a:ext cx="8364537" cy="259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0184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 dirty="0"/>
              <a:t>Reactive manifesto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FDC09979-19F2-4A91-96F9-44C51089F17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360363" y="1582610"/>
            <a:ext cx="8364537" cy="259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71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 dirty="0"/>
              <a:t>Reactive manifesto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6274EF1-19AA-45AA-A729-CDE01FDDEB7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360363" y="1582610"/>
            <a:ext cx="8364537" cy="259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632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Veeam Corporate Slides Template (1)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_50" id="{306586AC-F2AC-4B5A-80A3-B02B89428B1A}" vid="{C5910148-A09D-4BCF-8DDE-3CD5966F28F6}"/>
    </a:ext>
  </a:extLst>
</a:theme>
</file>

<file path=ppt/theme/theme2.xml><?xml version="1.0" encoding="utf-8"?>
<a:theme xmlns:a="http://schemas.openxmlformats.org/drawingml/2006/main" name="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_50" id="{306586AC-F2AC-4B5A-80A3-B02B89428B1A}" vid="{610E726E-E0E3-4CC1-A582-BA4934AFF4CD}"/>
    </a:ext>
  </a:extLst>
</a:theme>
</file>

<file path=ppt/theme/theme3.xml><?xml version="1.0" encoding="utf-8"?>
<a:theme xmlns:a="http://schemas.openxmlformats.org/drawingml/2006/main" name="Veeam Corporate Slides Template Main (3)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4000" dirty="0" err="1" smtClean="0">
            <a:solidFill>
              <a:schemeClr val="tx1">
                <a:lumMod val="50000"/>
                <a:lumOff val="50000"/>
              </a:schemeClr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_50" id="{306586AC-F2AC-4B5A-80A3-B02B89428B1A}" vid="{373A5F62-DE6E-415B-9BDD-E9CF2DE00FB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 Template" ma:contentTypeID="0x0101008D9A05CA1DE08548B716B9A9D05CB49518006E11B2B52DE5F244A8FA2D4AE3D2BD55" ma:contentTypeVersion="48" ma:contentTypeDescription="PPT Template" ma:contentTypeScope="" ma:versionID="43fc4cdcf57daefc5c608609a1071691">
  <xsd:schema xmlns:xsd="http://www.w3.org/2001/XMLSchema" xmlns:xs="http://www.w3.org/2001/XMLSchema" xmlns:p="http://schemas.microsoft.com/office/2006/metadata/properties" xmlns:ns2="29435cc8-1857-4dea-ab51-de7ef4d18d75" xmlns:ns3="8d8f1076-d83c-44b2-9ca3-2070026205ff" targetNamespace="http://schemas.microsoft.com/office/2006/metadata/properties" ma:root="true" ma:fieldsID="966913ac13715b1468dab41c8a7646e7" ns2:_="" ns3:_="">
    <xsd:import namespace="29435cc8-1857-4dea-ab51-de7ef4d18d75"/>
    <xsd:import namespace="8d8f1076-d83c-44b2-9ca3-2070026205ff"/>
    <xsd:element name="properties">
      <xsd:complexType>
        <xsd:sequence>
          <xsd:element name="documentManagement">
            <xsd:complexType>
              <xsd:all>
                <xsd:element ref="ns2:ECMFeaturedContentDescription" minOccurs="0"/>
                <xsd:element ref="ns2:ECMExpirationDate" minOccurs="0"/>
                <xsd:element ref="ns2:TaxCatchAllLabel" minOccurs="0"/>
                <xsd:element ref="ns2:p59d592eb20d4771b92ce9ca1c2ad52d" minOccurs="0"/>
                <xsd:element ref="ns2:cc6db3c680cf49a8a788f82f14bcaa36" minOccurs="0"/>
                <xsd:element ref="ns2:h871cbd7af794cba9a2c10e6c497b8c5" minOccurs="0"/>
                <xsd:element ref="ns2:TaxCatchAll" minOccurs="0"/>
                <xsd:element ref="ns2:ECMManualRank" minOccurs="0"/>
                <xsd:element ref="ns2:ECMViewsLastMonth" minOccurs="0"/>
                <xsd:element ref="ns2:ncf588d53c0f4f219f9e83951352cb6c" minOccurs="0"/>
                <xsd:element ref="ns2:o7d691565da549f5aa08c236692731f3" minOccurs="0"/>
                <xsd:element ref="ns2:efdf8be6259b460eb1fb1e6c2a260d31" minOccurs="0"/>
                <xsd:element ref="ns2:b0ccfcd7d0b140a9a952341278e7c769" minOccurs="0"/>
                <xsd:element ref="ns2:a5e131ccf4bd45f0b3dac09241742c16" minOccurs="0"/>
                <xsd:element ref="ns2:ma7008bbfee14a0c9e5efba3a56c86f6" minOccurs="0"/>
                <xsd:element ref="ns2:e7f6b84a9ece4918a07f1a3eea36a464" minOccurs="0"/>
                <xsd:element ref="ns2:k646dd9203f54b9a90fb733606673ec8" minOccurs="0"/>
                <xsd:element ref="ns2:hee918a1c91848028276f5bdb898faea" minOccurs="0"/>
                <xsd:element ref="ns2:ECMAuthor"/>
                <xsd:element ref="ns2:hf67382b61164de8826adbfd22494b61" minOccurs="0"/>
                <xsd:element ref="ns2:afa7be8f67ed407e8cc4f812a93cfa4a" minOccurs="0"/>
                <xsd:element ref="ns2:j69378a15fc24511abe088d0f0c34e04" minOccurs="0"/>
                <xsd:element ref="ns2:g9a1114b774c48c3885a3d44ab1bc311" minOccurs="0"/>
                <xsd:element ref="ns2:ECMUniqueViewsLastMonth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435cc8-1857-4dea-ab51-de7ef4d18d75" elementFormDefault="qualified">
    <xsd:import namespace="http://schemas.microsoft.com/office/2006/documentManagement/types"/>
    <xsd:import namespace="http://schemas.microsoft.com/office/infopath/2007/PartnerControls"/>
    <xsd:element name="ECMFeaturedContentDescription" ma:index="2" nillable="true" ma:displayName="Content Description" ma:internalName="ECMFeaturedContentDescription">
      <xsd:simpleType>
        <xsd:restriction base="dms:Text">
          <xsd:maxLength value="255"/>
        </xsd:restriction>
      </xsd:simpleType>
    </xsd:element>
    <xsd:element name="ECMExpirationDate" ma:index="6" nillable="true" ma:displayName="Date to Expire" ma:format="DateOnly" ma:internalName="ECMExpirationDate">
      <xsd:simpleType>
        <xsd:restriction base="dms:DateTime"/>
      </xsd:simpleType>
    </xsd:element>
    <xsd:element name="TaxCatchAllLabel" ma:index="7" nillable="true" ma:displayName="Taxonomy Catch All Column1" ma:hidden="true" ma:list="{7fd7e5a9-3ae9-4d5f-858f-6ed3eaea689a}" ma:internalName="TaxCatchAllLabel" ma:readOnly="true" ma:showField="CatchAllDataLabel" ma:web="8d8f1076-d83c-44b2-9ca3-2070026205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59d592eb20d4771b92ce9ca1c2ad52d" ma:index="10" ma:taxonomy="true" ma:internalName="p59d592eb20d4771b92ce9ca1c2ad52d" ma:taxonomyFieldName="ECMLanguage" ma:displayName="Languages" ma:readOnly="false" ma:default="" ma:fieldId="{959d592e-b20d-4771-b92c-e9ca1c2ad52d}" ma:taxonomyMulti="true" ma:sspId="d95025e3-06ee-47d5-b6d0-191753f21fd6" ma:termSetId="d5e6f725-e536-4417-ba04-c8cb6d72cfe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c6db3c680cf49a8a788f82f14bcaa36" ma:index="12" ma:taxonomy="true" ma:internalName="cc6db3c680cf49a8a788f82f14bcaa36" ma:taxonomyFieldName="ECMRegion" ma:displayName="Region Name" ma:readOnly="false" ma:default="" ma:fieldId="{cc6db3c6-80cf-49a8-a788-f82f14bcaa36}" ma:taxonomyMulti="true" ma:sspId="d95025e3-06ee-47d5-b6d0-191753f21fd6" ma:termSetId="26089c26-7ba6-45e2-8c92-a109d16c33f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871cbd7af794cba9a2c10e6c497b8c5" ma:index="14" nillable="true" ma:taxonomy="true" ma:internalName="h871cbd7af794cba9a2c10e6c497b8c5" ma:taxonomyFieldName="ECMDisposition" ma:displayName="Disposition Type" ma:readOnly="false" ma:default="" ma:fieldId="{1871cbd7-af79-4cba-9a2c-10e6c497b8c5}" ma:sspId="d95025e3-06ee-47d5-b6d0-191753f21fd6" ma:termSetId="d4730f9c-6eda-427b-b2d7-5b95c3ded07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6" nillable="true" ma:displayName="Taxonomy Catch All Column" ma:description="" ma:hidden="true" ma:list="{7fd7e5a9-3ae9-4d5f-858f-6ed3eaea689a}" ma:internalName="TaxCatchAll" ma:showField="CatchAllData" ma:web="8d8f1076-d83c-44b2-9ca3-2070026205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CMManualRank" ma:index="18" nillable="true" ma:displayName="Manual Rank" ma:description="This field is used to manually sort documents on the Top Documents page. Leave it blank if this document is not the top document." ma:format="Dropdown" ma:internalName="ECMManualRank">
      <xsd:simpleType>
        <xsd:restriction base="dms:Choice">
          <xsd:enumeration value="100"/>
          <xsd:enumeration value="200"/>
          <xsd:enumeration value="300"/>
          <xsd:enumeration value="400"/>
          <xsd:enumeration value="500"/>
        </xsd:restriction>
      </xsd:simpleType>
    </xsd:element>
    <xsd:element name="ECMViewsLastMonth" ma:index="19" nillable="true" ma:displayName="Views Last Month" ma:description="Number of views in the last month" ma:hidden="true" ma:internalName="ECMViewsLastMonth" ma:readOnly="false" ma:percentage="FALSE">
      <xsd:simpleType>
        <xsd:restriction base="dms:Number"/>
      </xsd:simpleType>
    </xsd:element>
    <xsd:element name="ncf588d53c0f4f219f9e83951352cb6c" ma:index="20" nillable="true" ma:taxonomy="true" ma:internalName="ncf588d53c0f4f219f9e83951352cb6c" ma:taxonomyFieldName="ECMVertical" ma:displayName="Customer Segmentation" ma:default="" ma:fieldId="{7cf588d5-3c0f-4f21-9f9e-83951352cb6c}" ma:taxonomyMulti="true" ma:sspId="d95025e3-06ee-47d5-b6d0-191753f21fd6" ma:termSetId="b21b7e9b-2565-44c3-92cc-0b1ecca8f84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7d691565da549f5aa08c236692731f3" ma:index="22" nillable="true" ma:taxonomy="true" ma:internalName="o7d691565da549f5aa08c236692731f3" ma:taxonomyFieldName="ECMIndustrySegment" ma:displayName="Industry Vertical" ma:readOnly="false" ma:default="" ma:fieldId="{87d69156-5da5-49f5-aa08-c236692731f3}" ma:taxonomyMulti="true" ma:sspId="d95025e3-06ee-47d5-b6d0-191753f21fd6" ma:termSetId="3dd0b406-ca2e-478d-92af-5f0da6e5ab0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fdf8be6259b460eb1fb1e6c2a260d31" ma:index="24" ma:taxonomy="true" ma:internalName="efdf8be6259b460eb1fb1e6c2a260d31" ma:taxonomyFieldName="ECMInternalExternal" ma:displayName="Internal / External" ma:readOnly="false" ma:default="" ma:fieldId="{efdf8be6-259b-460e-b1fb-1e6c2a260d31}" ma:sspId="d95025e3-06ee-47d5-b6d0-191753f21fd6" ma:termSetId="7d3f65a7-0546-4bad-8a49-0c759fced2c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0ccfcd7d0b140a9a952341278e7c769" ma:index="26" nillable="true" ma:taxonomy="true" ma:internalName="b0ccfcd7d0b140a9a952341278e7c769" ma:taxonomyFieldName="ECMMarketingStage" ma:displayName="Marketing Stage" ma:default="" ma:fieldId="{b0ccfcd7-d0b1-40a9-a952-341278e7c769}" ma:sspId="d95025e3-06ee-47d5-b6d0-191753f21fd6" ma:termSetId="362fb6cb-2657-43ca-96d0-03e65a75cb4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5e131ccf4bd45f0b3dac09241742c16" ma:index="28" nillable="true" ma:taxonomy="true" ma:internalName="a5e131ccf4bd45f0b3dac09241742c16" ma:taxonomyFieldName="ECMPartnerCustomer" ma:displayName="Partner / Customer" ma:default="" ma:fieldId="{a5e131cc-f4bd-45f0-b3da-c09241742c16}" ma:taxonomyMulti="true" ma:sspId="d95025e3-06ee-47d5-b6d0-191753f21fd6" ma:termSetId="78997c8c-3835-47eb-b08f-f344ff23d20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7008bbfee14a0c9e5efba3a56c86f6" ma:index="30" ma:taxonomy="true" ma:internalName="ma7008bbfee14a0c9e5efba3a56c86f6" ma:taxonomyFieldName="ECMProduct" ma:displayName="Product Name" ma:readOnly="false" ma:default="" ma:fieldId="{6a7008bb-fee1-4a0c-9e5e-fba3a56c86f6}" ma:taxonomyMulti="true" ma:sspId="d95025e3-06ee-47d5-b6d0-191753f21fd6" ma:termSetId="f7941c89-a093-402d-94c7-aa947916583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7f6b84a9ece4918a07f1a3eea36a464" ma:index="32" ma:taxonomy="true" ma:internalName="e7f6b84a9ece4918a07f1a3eea36a464" ma:taxonomyFieldName="ECMProductVerion" ma:displayName="Product Version" ma:readOnly="false" ma:default="" ma:fieldId="{e7f6b84a-9ece-4918-a07f-1a3eea36a464}" ma:sspId="d95025e3-06ee-47d5-b6d0-191753f21fd6" ma:termSetId="7f53de0d-e05b-4f33-8fcd-42e75edf28b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646dd9203f54b9a90fb733606673ec8" ma:index="33" ma:taxonomy="true" ma:internalName="k646dd9203f54b9a90fb733606673ec8" ma:taxonomyFieldName="ECMAlliances" ma:displayName="Alliances" ma:readOnly="false" ma:default="" ma:fieldId="{4646dd92-03f5-4b9a-90fb-733606673ec8}" ma:taxonomyMulti="true" ma:sspId="d95025e3-06ee-47d5-b6d0-191753f21fd6" ma:termSetId="3ddab42d-3bc7-4dd4-b7fc-9e50283cf9e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ee918a1c91848028276f5bdb898faea" ma:index="34" nillable="true" ma:taxonomy="true" ma:internalName="hee918a1c91848028276f5bdb898faea" ma:taxonomyFieldName="ECMStageOfSale" ma:displayName="Stage of Sale" ma:readOnly="false" ma:default="" ma:fieldId="{1ee918a1-c918-4802-8276-f5bdb898faea}" ma:taxonomyMulti="true" ma:sspId="d95025e3-06ee-47d5-b6d0-191753f21fd6" ma:termSetId="9241a753-2b13-4f04-a43b-ce75f9a1ce4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CMAuthor" ma:index="35" ma:displayName="Author (Authors)" ma:internalName="ECMAuthor" ma:readOnly="false">
      <xsd:simpleType>
        <xsd:restriction base="dms:Text">
          <xsd:maxLength value="255"/>
        </xsd:restriction>
      </xsd:simpleType>
    </xsd:element>
    <xsd:element name="hf67382b61164de8826adbfd22494b61" ma:index="36" nillable="true" ma:taxonomy="true" ma:internalName="hf67382b61164de8826adbfd22494b61" ma:taxonomyFieldName="ECMTargetedBuyerPerson" ma:displayName="Targeted Buyer Person" ma:default="" ma:fieldId="{1f67382b-6116-4de8-826a-dbfd22494b61}" ma:taxonomyMulti="true" ma:sspId="d95025e3-06ee-47d5-b6d0-191753f21fd6" ma:termSetId="0e41875a-6b05-4608-9560-d3ba5edbca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fa7be8f67ed407e8cc4f812a93cfa4a" ma:index="37" ma:taxonomy="true" ma:internalName="afa7be8f67ed407e8cc4f812a93cfa4a" ma:taxonomyFieldName="ECMAudience" ma:displayName="Veeam Audiences" ma:readOnly="false" ma:default="" ma:fieldId="{afa7be8f-67ed-407e-8cc4-f812a93cfa4a}" ma:taxonomyMulti="true" ma:sspId="d95025e3-06ee-47d5-b6d0-191753f21fd6" ma:termSetId="61d72c02-677b-4457-b582-89094d470ba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69378a15fc24511abe088d0f0c34e04" ma:index="39" nillable="true" ma:taxonomy="true" ma:internalName="j69378a15fc24511abe088d0f0c34e04" ma:taxonomyFieldName="ECMEvent" ma:displayName="Veeam Event" ma:default="" ma:fieldId="{369378a1-5fc2-4511-abe0-88d0f0c34e04}" ma:taxonomyMulti="true" ma:sspId="d95025e3-06ee-47d5-b6d0-191753f21fd6" ma:termSetId="e9a3fba3-e6e7-49a6-b94e-3513ae8b85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9a1114b774c48c3885a3d44ab1bc311" ma:index="46" nillable="true" ma:taxonomy="true" ma:internalName="g9a1114b774c48c3885a3d44ab1bc311" ma:taxonomyFieldName="ECMCampaignName" ma:displayName="Campaign" ma:default="" ma:fieldId="{09a1114b-774c-48c3-885a-3d44ab1bc311}" ma:taxonomyMulti="true" ma:sspId="d95025e3-06ee-47d5-b6d0-191753f21fd6" ma:termSetId="95047ea3-1bf9-4752-819b-4bdf3c0171e2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CMUniqueViewsLastMonth" ma:index="47" nillable="true" ma:displayName="Unique Views Last Month" ma:hidden="true" ma:internalName="ECMUniqueViewsLastMonth" ma:readOnly="false" ma:percentage="FALSE">
      <xsd:simpleType>
        <xsd:restriction base="dms:Number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8f1076-d83c-44b2-9ca3-2070026205ff" elementFormDefault="qualified">
    <xsd:import namespace="http://schemas.microsoft.com/office/2006/documentManagement/types"/>
    <xsd:import namespace="http://schemas.microsoft.com/office/infopath/2007/PartnerControls"/>
    <xsd:element name="_dlc_DocId" ma:index="4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4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5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3" ma:displayName="Content Type"/>
        <xsd:element ref="dc:title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SharedContentType xmlns="Microsoft.SharePoint.Taxonomy.ContentTypeSync" SourceId="d95025e3-06ee-47d5-b6d0-191753f21fd6" ContentTypeId="0x0101008D9A05CA1DE08548B716B9A9D05CB49518" PreviousValue="false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fa7be8f67ed407e8cc4f812a93cfa4a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ALL</TermName>
          <TermId xmlns="http://schemas.microsoft.com/office/infopath/2007/PartnerControls">ad0e3522-d098-49cb-9fa5-82217f4767c5</TermId>
        </TermInfo>
      </Terms>
    </afa7be8f67ed407e8cc4f812a93cfa4a>
    <g9a1114b774c48c3885a3d44ab1bc311 xmlns="29435cc8-1857-4dea-ab51-de7ef4d18d75">
      <Terms xmlns="http://schemas.microsoft.com/office/infopath/2007/PartnerControls"/>
    </g9a1114b774c48c3885a3d44ab1bc311>
    <_dlc_DocId xmlns="8d8f1076-d83c-44b2-9ca3-2070026205ff">VEEAMDOC-16-256</_dlc_DocId>
    <o7d691565da549f5aa08c236692731f3 xmlns="29435cc8-1857-4dea-ab51-de7ef4d18d75">
      <Terms xmlns="http://schemas.microsoft.com/office/infopath/2007/PartnerControls"/>
    </o7d691565da549f5aa08c236692731f3>
    <cc6db3c680cf49a8a788f82f14bcaa36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Global</TermName>
          <TermId xmlns="http://schemas.microsoft.com/office/infopath/2007/PartnerControls">56018d5f-5315-4f9a-8407-54d0e761a94a</TermId>
        </TermInfo>
      </Terms>
    </cc6db3c680cf49a8a788f82f14bcaa36>
    <efdf8be6259b460eb1fb1e6c2a260d31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 (Veeam)</TermName>
          <TermId xmlns="http://schemas.microsoft.com/office/infopath/2007/PartnerControls">70588c4f-df11-4018-95c2-d32a8f0632bb</TermId>
        </TermInfo>
      </Terms>
    </efdf8be6259b460eb1fb1e6c2a260d31>
    <hee918a1c91848028276f5bdb898faea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1-Qualify</TermName>
          <TermId xmlns="http://schemas.microsoft.com/office/infopath/2007/PartnerControls">47022983-abe8-463e-ae6c-9db6a793a786</TermId>
        </TermInfo>
        <TermInfo xmlns="http://schemas.microsoft.com/office/infopath/2007/PartnerControls">
          <TermName xmlns="http://schemas.microsoft.com/office/infopath/2007/PartnerControls">2-Identify</TermName>
          <TermId xmlns="http://schemas.microsoft.com/office/infopath/2007/PartnerControls">bcea8331-d022-4da7-b580-3c5d590c963a</TermId>
        </TermInfo>
        <TermInfo xmlns="http://schemas.microsoft.com/office/infopath/2007/PartnerControls">
          <TermName xmlns="http://schemas.microsoft.com/office/infopath/2007/PartnerControls">3-Propose</TermName>
          <TermId xmlns="http://schemas.microsoft.com/office/infopath/2007/PartnerControls">0c3124ce-1c63-4040-a928-5205805e9eba</TermId>
        </TermInfo>
        <TermInfo xmlns="http://schemas.microsoft.com/office/infopath/2007/PartnerControls">
          <TermName xmlns="http://schemas.microsoft.com/office/infopath/2007/PartnerControls">4-Validate Solution</TermName>
          <TermId xmlns="http://schemas.microsoft.com/office/infopath/2007/PartnerControls">922b3c00-814f-4f2c-b49f-ec9519d895e1</TermId>
        </TermInfo>
        <TermInfo xmlns="http://schemas.microsoft.com/office/infopath/2007/PartnerControls">
          <TermName xmlns="http://schemas.microsoft.com/office/infopath/2007/PartnerControls">5-Close</TermName>
          <TermId xmlns="http://schemas.microsoft.com/office/infopath/2007/PartnerControls">1b26a1e7-5c6e-4170-87a7-74989f9764ae</TermId>
        </TermInfo>
        <TermInfo xmlns="http://schemas.microsoft.com/office/infopath/2007/PartnerControls">
          <TermName xmlns="http://schemas.microsoft.com/office/infopath/2007/PartnerControls">6-Expand</TermName>
          <TermId xmlns="http://schemas.microsoft.com/office/infopath/2007/PartnerControls">a00e6a6e-42f3-47a8-96d1-c667a2e359da</TermId>
        </TermInfo>
      </Terms>
    </hee918a1c91848028276f5bdb898faea>
    <a5e131ccf4bd45f0b3dac09241742c16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</TermName>
          <TermId xmlns="http://schemas.microsoft.com/office/infopath/2007/PartnerControls">6123597a-1913-44dc-9924-b5c9eb8e9234</TermId>
        </TermInfo>
      </Terms>
    </a5e131ccf4bd45f0b3dac09241742c16>
    <ECMFeaturedContentDescription xmlns="29435cc8-1857-4dea-ab51-de7ef4d18d75" xsi:nil="true"/>
    <_dlc_DocIdUrl xmlns="8d8f1076-d83c-44b2-9ca3-2070026205ff">
      <Url>https://team.veeam.com/apps/ecm/_layouts/15/DocIdRedir.aspx?ID=VEEAMDOC-16-256</Url>
      <Description>VEEAMDOC-16-256</Description>
    </_dlc_DocIdUrl>
    <ECMManualRank xmlns="29435cc8-1857-4dea-ab51-de7ef4d18d75" xsi:nil="true"/>
    <h871cbd7af794cba9a2c10e6c497b8c5 xmlns="29435cc8-1857-4dea-ab51-de7ef4d18d75">
      <Terms xmlns="http://schemas.microsoft.com/office/infopath/2007/PartnerControls"/>
    </h871cbd7af794cba9a2c10e6c497b8c5>
    <ECMExpirationDate xmlns="29435cc8-1857-4dea-ab51-de7ef4d18d75" xsi:nil="true"/>
    <j69378a15fc24511abe088d0f0c34e04 xmlns="29435cc8-1857-4dea-ab51-de7ef4d18d75">
      <Terms xmlns="http://schemas.microsoft.com/office/infopath/2007/PartnerControls"/>
    </j69378a15fc24511abe088d0f0c34e04>
    <e7f6b84a9ece4918a07f1a3eea36a464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13c94ca0-6b62-49d8-bd25-c160e52d2f21</TermId>
        </TermInfo>
      </Terms>
    </e7f6b84a9ece4918a07f1a3eea36a464>
    <TaxCatchAll xmlns="29435cc8-1857-4dea-ab51-de7ef4d18d75">
      <Value>110</Value>
      <Value>255</Value>
      <Value>179</Value>
      <Value>37</Value>
      <Value>251</Value>
      <Value>151</Value>
      <Value>63</Value>
      <Value>173</Value>
      <Value>171</Value>
      <Value>239</Value>
      <Value>240</Value>
      <Value>54</Value>
      <Value>111</Value>
      <Value>52</Value>
      <Value>249</Value>
      <Value>193</Value>
      <Value>238</Value>
      <Value>263</Value>
      <Value>3</Value>
      <Value>112</Value>
      <Value>259</Value>
    </TaxCatchAll>
    <b0ccfcd7d0b140a9a952341278e7c769 xmlns="29435cc8-1857-4dea-ab51-de7ef4d18d75">
      <Terms xmlns="http://schemas.microsoft.com/office/infopath/2007/PartnerControls"/>
    </b0ccfcd7d0b140a9a952341278e7c769>
    <ECMAuthor xmlns="29435cc8-1857-4dea-ab51-de7ef4d18d75">Anastasia Balagurova</ECMAuthor>
    <k646dd9203f54b9a90fb733606673ec8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All Solutions</TermName>
          <TermId xmlns="http://schemas.microsoft.com/office/infopath/2007/PartnerControls">c9767bc9-9e10-4aa9-8cdd-5882c5154d8e</TermId>
        </TermInfo>
      </Terms>
    </k646dd9203f54b9a90fb733606673ec8>
    <p59d592eb20d4771b92ce9ca1c2ad52d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English</TermName>
          <TermId xmlns="http://schemas.microsoft.com/office/infopath/2007/PartnerControls">07f96b39-8f94-4216-97e6-b78eba3c58e1</TermId>
        </TermInfo>
      </Terms>
    </p59d592eb20d4771b92ce9ca1c2ad52d>
    <hf67382b61164de8826adbfd22494b61 xmlns="29435cc8-1857-4dea-ab51-de7ef4d18d75">
      <Terms xmlns="http://schemas.microsoft.com/office/infopath/2007/PartnerControls"/>
    </hf67382b61164de8826adbfd22494b61>
    <ECMViewsLastMonth xmlns="29435cc8-1857-4dea-ab51-de7ef4d18d75">653</ECMViewsLastMonth>
    <ECMUniqueViewsLastMonth xmlns="29435cc8-1857-4dea-ab51-de7ef4d18d75">165</ECMUniqueViewsLastMonth>
    <ncf588d53c0f4f219f9e83951352cb6c xmlns="29435cc8-1857-4dea-ab51-de7ef4d18d75">
      <Terms xmlns="http://schemas.microsoft.com/office/infopath/2007/PartnerControls"/>
    </ncf588d53c0f4f219f9e83951352cb6c>
    <ma7008bbfee14a0c9e5efba3a56c86f6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b72144cb-7888-4a2d-81fa-9da212a1619f</TermId>
        </TermInfo>
      </Terms>
    </ma7008bbfee14a0c9e5efba3a56c86f6>
  </documentManagement>
</p:properties>
</file>

<file path=customXml/itemProps1.xml><?xml version="1.0" encoding="utf-8"?>
<ds:datastoreItem xmlns:ds="http://schemas.openxmlformats.org/officeDocument/2006/customXml" ds:itemID="{0AC889FC-3990-4138-8C02-0640E63043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435cc8-1857-4dea-ab51-de7ef4d18d75"/>
    <ds:schemaRef ds:uri="8d8f1076-d83c-44b2-9ca3-2070026205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53B57DC-58CC-4AFF-A9AD-27DBDB9F5CA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49C57DA9-B900-4CA3-8940-D11DB339DE5B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85BD9305-F2A6-4227-837C-B4043BC74ECC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E4C39AA7-EB4B-4889-9FB7-D13BB39487BC}">
  <ds:schemaRefs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29435cc8-1857-4dea-ab51-de7ef4d18d75"/>
    <ds:schemaRef ds:uri="http://schemas.microsoft.com/office/2006/documentManagement/types"/>
    <ds:schemaRef ds:uri="8d8f1076-d83c-44b2-9ca3-2070026205ff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11686</TotalTime>
  <Words>2843</Words>
  <Application>Microsoft Office PowerPoint</Application>
  <PresentationFormat>Экран (16:9)</PresentationFormat>
  <Paragraphs>462</Paragraphs>
  <Slides>60</Slides>
  <Notes>59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60</vt:i4>
      </vt:variant>
    </vt:vector>
  </HeadingPairs>
  <TitlesOfParts>
    <vt:vector size="67" baseType="lpstr">
      <vt:lpstr>Arial</vt:lpstr>
      <vt:lpstr>Calibri</vt:lpstr>
      <vt:lpstr>Segoe UI</vt:lpstr>
      <vt:lpstr>Tahoma</vt:lpstr>
      <vt:lpstr>Veeam Corporate Slides Template (1)</vt:lpstr>
      <vt:lpstr>Veeam Corporate Slides Template</vt:lpstr>
      <vt:lpstr>Veeam Corporate Slides Template Main (3)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Reactive manifesto</vt:lpstr>
      <vt:lpstr>Reactive manifesto</vt:lpstr>
      <vt:lpstr>Reactive manifesto</vt:lpstr>
      <vt:lpstr>Reactive manifesto</vt:lpstr>
      <vt:lpstr>Презентация PowerPoint</vt:lpstr>
      <vt:lpstr>Презентация PowerPoint</vt:lpstr>
      <vt:lpstr>Libraries</vt:lpstr>
      <vt:lpstr>Презентация PowerPoint</vt:lpstr>
      <vt:lpstr>Презентация PowerPoint</vt:lpstr>
      <vt:lpstr>Презентация PowerPoint</vt:lpstr>
      <vt:lpstr>Презентация PowerPoint</vt:lpstr>
      <vt:lpstr>RX in C#</vt:lpstr>
      <vt:lpstr>RX and Reactive manifesto</vt:lpstr>
      <vt:lpstr>Презентация PowerPoint</vt:lpstr>
      <vt:lpstr>Observables</vt:lpstr>
      <vt:lpstr>Interface IObservable&lt;out T&gt;</vt:lpstr>
      <vt:lpstr>Interface IObserver&lt;T&gt;</vt:lpstr>
      <vt:lpstr>Marble diagrams</vt:lpstr>
      <vt:lpstr>LINQ</vt:lpstr>
      <vt:lpstr>LINQ</vt:lpstr>
      <vt:lpstr>LINQ</vt:lpstr>
      <vt:lpstr>LINQ</vt:lpstr>
      <vt:lpstr>Scheduler</vt:lpstr>
      <vt:lpstr>Hot and cold observables</vt:lpstr>
      <vt:lpstr>Hot and cold observables</vt:lpstr>
      <vt:lpstr>Multicasting</vt:lpstr>
      <vt:lpstr>Презентация PowerPoint</vt:lpstr>
      <vt:lpstr>Презентация PowerPoint</vt:lpstr>
      <vt:lpstr>Презентация PowerPoint</vt:lpstr>
      <vt:lpstr>MVVM</vt:lpstr>
      <vt:lpstr>MVVM</vt:lpstr>
      <vt:lpstr>MVVM and ReactiveUI</vt:lpstr>
      <vt:lpstr>ReactiveUI</vt:lpstr>
      <vt:lpstr>Search example</vt:lpstr>
      <vt:lpstr>Search example</vt:lpstr>
      <vt:lpstr>Презентация PowerPoint</vt:lpstr>
      <vt:lpstr>AgentUI</vt:lpstr>
      <vt:lpstr>AgentUI</vt:lpstr>
      <vt:lpstr>AgentUI</vt:lpstr>
      <vt:lpstr>Before</vt:lpstr>
      <vt:lpstr>Before</vt:lpstr>
      <vt:lpstr>After</vt:lpstr>
      <vt:lpstr>After</vt:lpstr>
      <vt:lpstr>After</vt:lpstr>
      <vt:lpstr>A bit more about ReactiveUI</vt:lpstr>
      <vt:lpstr>ReactiveUI disadvantages</vt:lpstr>
      <vt:lpstr>ReactiveUI disadvantages</vt:lpstr>
      <vt:lpstr>ReactiveUI disadvantages</vt:lpstr>
      <vt:lpstr>RX disadvantages</vt:lpstr>
      <vt:lpstr>RX disadvantages</vt:lpstr>
      <vt:lpstr>RX disadvantages</vt:lpstr>
      <vt:lpstr>Сonclusion</vt:lpstr>
      <vt:lpstr>Links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Vladimir Rogozhin</dc:creator>
  <cp:lastModifiedBy>Владимир Рогожин</cp:lastModifiedBy>
  <cp:revision>187</cp:revision>
  <cp:lastPrinted>2017-05-13T15:11:09Z</cp:lastPrinted>
  <dcterms:created xsi:type="dcterms:W3CDTF">2019-07-01T08:29:40Z</dcterms:created>
  <dcterms:modified xsi:type="dcterms:W3CDTF">2019-11-26T21:19:13Z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CMWhitepaperType">
    <vt:lpwstr/>
  </property>
  <property fmtid="{D5CDD505-2E9C-101B-9397-08002B2CF9AE}" pid="3" name="ECMLanguage">
    <vt:lpwstr>3;#English|07f96b39-8f94-4216-97e6-b78eba3c58e1</vt:lpwstr>
  </property>
  <property fmtid="{D5CDD505-2E9C-101B-9397-08002B2CF9AE}" pid="4" name="i74269a7de984593b031d34cb385df95">
    <vt:lpwstr/>
  </property>
  <property fmtid="{D5CDD505-2E9C-101B-9397-08002B2CF9AE}" pid="5" name="ECMMarketAnalysisType">
    <vt:lpwstr/>
  </property>
  <property fmtid="{D5CDD505-2E9C-101B-9397-08002B2CF9AE}" pid="6" name="ECMVertical">
    <vt:lpwstr/>
  </property>
  <property fmtid="{D5CDD505-2E9C-101B-9397-08002B2CF9AE}" pid="7" name="ECMPartnerCustomer">
    <vt:lpwstr>54;#Customer|6123597a-1913-44dc-9924-b5c9eb8e9234</vt:lpwstr>
  </property>
  <property fmtid="{D5CDD505-2E9C-101B-9397-08002B2CF9AE}" pid="8" name="m5ad6e19f9e2479e8c23350beb1070d4">
    <vt:lpwstr/>
  </property>
  <property fmtid="{D5CDD505-2E9C-101B-9397-08002B2CF9AE}" pid="9" name="TaxKeyword">
    <vt:lpwstr/>
  </property>
  <property fmtid="{D5CDD505-2E9C-101B-9397-08002B2CF9AE}" pid="10" name="pf314b354fff4d4aa1f45915919fefca">
    <vt:lpwstr/>
  </property>
  <property fmtid="{D5CDD505-2E9C-101B-9397-08002B2CF9AE}" pid="11" name="ECMUIType">
    <vt:lpwstr/>
  </property>
  <property fmtid="{D5CDD505-2E9C-101B-9397-08002B2CF9AE}" pid="12" name="ECMPrintGraphicsSubject">
    <vt:lpwstr/>
  </property>
  <property fmtid="{D5CDD505-2E9C-101B-9397-08002B2CF9AE}" pid="13" name="neb7c065c857415f9da8b13e76c99072">
    <vt:lpwstr>Presentations|de4c0233-fbe6-422a-80a4-179d0996851d</vt:lpwstr>
  </property>
  <property fmtid="{D5CDD505-2E9C-101B-9397-08002B2CF9AE}" pid="14" name="ECMAlliances">
    <vt:lpwstr>263;#All Solutions|c9767bc9-9e10-4aa9-8cdd-5882c5154d8e</vt:lpwstr>
  </property>
  <property fmtid="{D5CDD505-2E9C-101B-9397-08002B2CF9AE}" pid="15" name="ECMHypervisor">
    <vt:lpwstr/>
  </property>
  <property fmtid="{D5CDD505-2E9C-101B-9397-08002B2CF9AE}" pid="16" name="j34c59180bf04b139f26e4d7d5575b31">
    <vt:lpwstr/>
  </property>
  <property fmtid="{D5CDD505-2E9C-101B-9397-08002B2CF9AE}" pid="17" name="ECMDesignResourcesSubject">
    <vt:lpwstr/>
  </property>
  <property fmtid="{D5CDD505-2E9C-101B-9397-08002B2CF9AE}" pid="18" name="LikesCount">
    <vt:i4>1</vt:i4>
  </property>
  <property fmtid="{D5CDD505-2E9C-101B-9397-08002B2CF9AE}" pid="19" name="e6ef8ae30fac436c9569166a91d4fc76">
    <vt:lpwstr/>
  </property>
  <property fmtid="{D5CDD505-2E9C-101B-9397-08002B2CF9AE}" pid="20" name="ECMCallScriptType">
    <vt:lpwstr/>
  </property>
  <property fmtid="{D5CDD505-2E9C-101B-9397-08002B2CF9AE}" pid="21" name="ECMMarketingStage">
    <vt:lpwstr/>
  </property>
  <property fmtid="{D5CDD505-2E9C-101B-9397-08002B2CF9AE}" pid="22" name="ContentTypeId">
    <vt:lpwstr>0x0101008D9A05CA1DE08548B716B9A9D05CB49518006E11B2B52DE5F244A8FA2D4AE3D2BD55</vt:lpwstr>
  </property>
  <property fmtid="{D5CDD505-2E9C-101B-9397-08002B2CF9AE}" pid="23" name="oed54f3a74e34a46ae004ab2cb3bf7e8">
    <vt:lpwstr/>
  </property>
  <property fmtid="{D5CDD505-2E9C-101B-9397-08002B2CF9AE}" pid="24" name="ECMPresentationsGraphicsSubject">
    <vt:lpwstr>238;#Documentation|c2d16c76-e873-4401-a322-baf22aa78fcd;#239;#Campaign|844b0e98-48d0-4ab4-8824-d30f597ac69c;#240;#Event|882cd065-e920-4da8-bd24-2f3a4430f981;#251;#Exhibition|933cf78d-aff3-4ec9-8a0b-8bdb50cf5d67;#255;#Sales Enablement|fee4eaef-77df-455f-8b</vt:lpwstr>
  </property>
  <property fmtid="{D5CDD505-2E9C-101B-9397-08002B2CF9AE}" pid="25" name="o5f5e85b64a34e65ad33464cb6c0b918">
    <vt:lpwstr>Documentation|c2d16c76-e873-4401-a322-baf22aa78fcd;Campaign|844b0e98-48d0-4ab4-8824-d30f597ac69c;Event|882cd065-e920-4da8-bd24-2f3a4430f981;Exhibition|933cf78d-aff3-4ec9-8a0b-8bdb50cf5d67;Sales Enablement|fee4eaef-77df-455f-8b12-efecfc4effc0</vt:lpwstr>
  </property>
  <property fmtid="{D5CDD505-2E9C-101B-9397-08002B2CF9AE}" pid="26" name="ECMInternalExternal">
    <vt:lpwstr>110;#Internal (Veeam)|70588c4f-df11-4018-95c2-d32a8f0632bb</vt:lpwstr>
  </property>
  <property fmtid="{D5CDD505-2E9C-101B-9397-08002B2CF9AE}" pid="27" name="ECMGraphicsType">
    <vt:lpwstr/>
  </property>
  <property fmtid="{D5CDD505-2E9C-101B-9397-08002B2CF9AE}" pid="28" name="TaxKeywordTaxHTField">
    <vt:lpwstr/>
  </property>
  <property fmtid="{D5CDD505-2E9C-101B-9397-08002B2CF9AE}" pid="29" name="ECMParentDoc">
    <vt:lpwstr>, </vt:lpwstr>
  </property>
  <property fmtid="{D5CDD505-2E9C-101B-9397-08002B2CF9AE}" pid="30" name="Disposition_x0020_Type">
    <vt:lpwstr/>
  </property>
  <property fmtid="{D5CDD505-2E9C-101B-9397-08002B2CF9AE}" pid="31" name="ECMProduct">
    <vt:lpwstr>259;#N/A|b72144cb-7888-4a2d-81fa-9da212a1619f</vt:lpwstr>
  </property>
  <property fmtid="{D5CDD505-2E9C-101B-9397-08002B2CF9AE}" pid="32" name="ECMStageOfSale">
    <vt:lpwstr>52;#1-Qualify|47022983-abe8-463e-ae6c-9db6a793a786;#63;#2-Identify|bcea8331-d022-4da7-b580-3c5d590c963a;#111;#3-Propose|0c3124ce-1c63-4040-a928-5205805e9eba;#112;#4-Validate Solution|922b3c00-814f-4f2c-b49f-ec9519d895e1;#193;#5-Close|1b26a1e7-5c6e-4170-87</vt:lpwstr>
  </property>
  <property fmtid="{D5CDD505-2E9C-101B-9397-08002B2CF9AE}" pid="33" name="pff748c0bd734496b79ea7ae06c0e132">
    <vt:lpwstr/>
  </property>
  <property fmtid="{D5CDD505-2E9C-101B-9397-08002B2CF9AE}" pid="34" name="f8c6466bdf284165b502514ef0960a93">
    <vt:lpwstr/>
  </property>
  <property fmtid="{D5CDD505-2E9C-101B-9397-08002B2CF9AE}" pid="35" name="ECMVendor">
    <vt:lpwstr/>
  </property>
  <property fmtid="{D5CDD505-2E9C-101B-9397-08002B2CF9AE}" pid="36" name="pd774d1a8be446d397f375a0336488e0">
    <vt:lpwstr/>
  </property>
  <property fmtid="{D5CDD505-2E9C-101B-9397-08002B2CF9AE}" pid="37" name="ECMDisposition">
    <vt:lpwstr/>
  </property>
  <property fmtid="{D5CDD505-2E9C-101B-9397-08002B2CF9AE}" pid="38" name="Link to veeam.com">
    <vt:lpwstr>, </vt:lpwstr>
  </property>
  <property fmtid="{D5CDD505-2E9C-101B-9397-08002B2CF9AE}" pid="39" name="ECMRegion">
    <vt:lpwstr>37;#Global|56018d5f-5315-4f9a-8407-54d0e761a94a</vt:lpwstr>
  </property>
  <property fmtid="{D5CDD505-2E9C-101B-9397-08002B2CF9AE}" pid="40" name="ECMPrintGraphicsType">
    <vt:lpwstr/>
  </property>
  <property fmtid="{D5CDD505-2E9C-101B-9397-08002B2CF9AE}" pid="41" name="ECMWebGraphicsType">
    <vt:lpwstr/>
  </property>
  <property fmtid="{D5CDD505-2E9C-101B-9397-08002B2CF9AE}" pid="42" name="Disposition Type">
    <vt:lpwstr/>
  </property>
  <property fmtid="{D5CDD505-2E9C-101B-9397-08002B2CF9AE}" pid="43" name="ECMIndustrySegment">
    <vt:lpwstr/>
  </property>
  <property fmtid="{D5CDD505-2E9C-101B-9397-08002B2CF9AE}" pid="44" name="d72d41b6328346bbac04a2cb37c4c885">
    <vt:lpwstr/>
  </property>
  <property fmtid="{D5CDD505-2E9C-101B-9397-08002B2CF9AE}" pid="45" name="pdff2c3639cc4f0fac7d1b55534dac16">
    <vt:lpwstr/>
  </property>
  <property fmtid="{D5CDD505-2E9C-101B-9397-08002B2CF9AE}" pid="46" name="ECMCampaignName">
    <vt:lpwstr/>
  </property>
  <property fmtid="{D5CDD505-2E9C-101B-9397-08002B2CF9AE}" pid="47" name="ECMPresentationsGraphicsType">
    <vt:lpwstr>249;#Template|5cf4d992-6a87-462f-98f4-455ae2039662</vt:lpwstr>
  </property>
  <property fmtid="{D5CDD505-2E9C-101B-9397-08002B2CF9AE}" pid="48" name="je6b2c9d664e4a95a3790782edc82042">
    <vt:lpwstr/>
  </property>
  <property fmtid="{D5CDD505-2E9C-101B-9397-08002B2CF9AE}" pid="49" name="ECMCompetitiveType">
    <vt:lpwstr/>
  </property>
  <property fmtid="{D5CDD505-2E9C-101B-9397-08002B2CF9AE}" pid="50" name="Link to Campaign in SF">
    <vt:lpwstr>, </vt:lpwstr>
  </property>
  <property fmtid="{D5CDD505-2E9C-101B-9397-08002B2CF9AE}" pid="51" name="ebe0cd54f2cc46259de1b1d3aff537a0">
    <vt:lpwstr/>
  </property>
  <property fmtid="{D5CDD505-2E9C-101B-9397-08002B2CF9AE}" pid="52" name="ECMTargetedBuyerPerson">
    <vt:lpwstr/>
  </property>
  <property fmtid="{D5CDD505-2E9C-101B-9397-08002B2CF9AE}" pid="53" name="ECMBroadNarrowAudience">
    <vt:lpwstr/>
  </property>
  <property fmtid="{D5CDD505-2E9C-101B-9397-08002B2CF9AE}" pid="54" name="ECMGuidelinesType">
    <vt:lpwstr/>
  </property>
  <property fmtid="{D5CDD505-2E9C-101B-9397-08002B2CF9AE}" pid="55" name="eaa3a7d15bed42669d645562376fe50b">
    <vt:lpwstr/>
  </property>
  <property fmtid="{D5CDD505-2E9C-101B-9397-08002B2CF9AE}" pid="56" name="c1e74be1eae249c58b0d9b737e0870a5">
    <vt:lpwstr/>
  </property>
  <property fmtid="{D5CDD505-2E9C-101B-9397-08002B2CF9AE}" pid="57" name="p0cfc8a4168949819f0998e437ec9051">
    <vt:lpwstr/>
  </property>
  <property fmtid="{D5CDD505-2E9C-101B-9397-08002B2CF9AE}" pid="58" name="n3287bb41ba64452b2830fcc408704c9">
    <vt:lpwstr/>
  </property>
  <property fmtid="{D5CDD505-2E9C-101B-9397-08002B2CF9AE}" pid="59" name="m439c7bec22e426ab1454bd2998b8711">
    <vt:lpwstr/>
  </property>
  <property fmtid="{D5CDD505-2E9C-101B-9397-08002B2CF9AE}" pid="60" name="ECMApplicationRecovery">
    <vt:lpwstr/>
  </property>
  <property fmtid="{D5CDD505-2E9C-101B-9397-08002B2CF9AE}" pid="61" name="ECMCheatSheetType">
    <vt:lpwstr/>
  </property>
  <property fmtid="{D5CDD505-2E9C-101B-9397-08002B2CF9AE}" pid="62" name="ECMAudience">
    <vt:lpwstr>171;#ALL|ad0e3522-d098-49cb-9fa5-82217f4767c5</vt:lpwstr>
  </property>
  <property fmtid="{D5CDD505-2E9C-101B-9397-08002B2CF9AE}" pid="63" name="ECMUISubject">
    <vt:lpwstr/>
  </property>
  <property fmtid="{D5CDD505-2E9C-101B-9397-08002B2CF9AE}" pid="64" name="jd36fb717478479e835e22d281dd20a3">
    <vt:lpwstr/>
  </property>
  <property fmtid="{D5CDD505-2E9C-101B-9397-08002B2CF9AE}" pid="65" name="Link to ProPartner">
    <vt:lpwstr>, </vt:lpwstr>
  </property>
  <property fmtid="{D5CDD505-2E9C-101B-9397-08002B2CF9AE}" pid="66" name="becc5d3b2da9439b90dc674b28110750">
    <vt:lpwstr/>
  </property>
  <property fmtid="{D5CDD505-2E9C-101B-9397-08002B2CF9AE}" pid="67" name="i69dcc2a6214460aa01b1136dd585917">
    <vt:lpwstr/>
  </property>
  <property fmtid="{D5CDD505-2E9C-101B-9397-08002B2CF9AE}" pid="68" name="ECMProductPresentationType">
    <vt:lpwstr/>
  </property>
  <property fmtid="{D5CDD505-2E9C-101B-9397-08002B2CF9AE}" pid="69" name="dc0d93916a9e4e28a485206eb207dc70">
    <vt:lpwstr>Template|5cf4d992-6a87-462f-98f4-455ae2039662</vt:lpwstr>
  </property>
  <property fmtid="{D5CDD505-2E9C-101B-9397-08002B2CF9AE}" pid="70" name="o85c8aad9a314074a476b64376f3fceb">
    <vt:lpwstr/>
  </property>
  <property fmtid="{D5CDD505-2E9C-101B-9397-08002B2CF9AE}" pid="71" name="ECMProductVerion">
    <vt:lpwstr>151;#N/A|13c94ca0-6b62-49d8-bd25-c160e52d2f21</vt:lpwstr>
  </property>
  <property fmtid="{D5CDD505-2E9C-101B-9397-08002B2CF9AE}" pid="72" name="ECMGuidelinesDesignSubject">
    <vt:lpwstr>179;#Presentations|de4c0233-fbe6-422a-80a4-179d0996851d</vt:lpwstr>
  </property>
  <property fmtid="{D5CDD505-2E9C-101B-9397-08002B2CF9AE}" pid="73" name="ECMDesignResourcesType">
    <vt:lpwstr/>
  </property>
  <property fmtid="{D5CDD505-2E9C-101B-9397-08002B2CF9AE}" pid="74" name="ECMWebGraphicsSubject">
    <vt:lpwstr/>
  </property>
  <property fmtid="{D5CDD505-2E9C-101B-9397-08002B2CF9AE}" pid="75" name="_dlc_DocIdItemGuid">
    <vt:lpwstr>1ac20b7d-ec00-4dbe-aef2-b76d891967eb</vt:lpwstr>
  </property>
  <property fmtid="{D5CDD505-2E9C-101B-9397-08002B2CF9AE}" pid="76" name="ECMDatasheetType">
    <vt:lpwstr/>
  </property>
  <property fmtid="{D5CDD505-2E9C-101B-9397-08002B2CF9AE}" pid="77" name="ECMEvent">
    <vt:lpwstr/>
  </property>
  <property fmtid="{D5CDD505-2E9C-101B-9397-08002B2CF9AE}" pid="78" name="ECMCompetitiveProduct">
    <vt:lpwstr/>
  </property>
  <property fmtid="{D5CDD505-2E9C-101B-9397-08002B2CF9AE}" pid="79" name="k3d1248032604096bf36963f0f8276f3">
    <vt:lpwstr/>
  </property>
  <property fmtid="{D5CDD505-2E9C-101B-9397-08002B2CF9AE}" pid="80" name="LikedBy">
    <vt:lpwstr>2;#i:0#.w|amust\eborisova</vt:lpwstr>
  </property>
  <property fmtid="{D5CDD505-2E9C-101B-9397-08002B2CF9AE}" pid="81" name="c07b6a7c25d340ec8c290ead2d7d00b1">
    <vt:lpwstr/>
  </property>
  <property fmtid="{D5CDD505-2E9C-101B-9397-08002B2CF9AE}" pid="82" name="k2148110fdb94449a6b87b8849495725">
    <vt:lpwstr/>
  </property>
  <property fmtid="{D5CDD505-2E9C-101B-9397-08002B2CF9AE}" pid="83" name="ECMFlyerType">
    <vt:lpwstr/>
  </property>
  <property fmtid="{D5CDD505-2E9C-101B-9397-08002B2CF9AE}" pid="84" name="ECMWebinarType">
    <vt:lpwstr/>
  </property>
  <property fmtid="{D5CDD505-2E9C-101B-9397-08002B2CF9AE}" pid="85" name="o86f45d8573047a98345fda25e79eb23">
    <vt:lpwstr/>
  </property>
  <property fmtid="{D5CDD505-2E9C-101B-9397-08002B2CF9AE}" pid="86" name="b3717f551f6a4808b617198e71622fc9">
    <vt:lpwstr/>
  </property>
  <property fmtid="{D5CDD505-2E9C-101B-9397-08002B2CF9AE}" pid="87" name="ECMPlaybookType">
    <vt:lpwstr/>
  </property>
  <property fmtid="{D5CDD505-2E9C-101B-9397-08002B2CF9AE}" pid="88" name="ECMFAQType">
    <vt:lpwstr/>
  </property>
</Properties>
</file>